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59" r:id="rId4"/>
    <p:sldId id="256" r:id="rId5"/>
    <p:sldId id="276" r:id="rId6"/>
    <p:sldId id="264" r:id="rId7"/>
    <p:sldId id="265" r:id="rId8"/>
    <p:sldId id="266" r:id="rId9"/>
    <p:sldId id="267" r:id="rId10"/>
    <p:sldId id="268" r:id="rId11"/>
    <p:sldId id="269" r:id="rId12"/>
    <p:sldId id="270" r:id="rId13"/>
    <p:sldId id="277" r:id="rId14"/>
    <p:sldId id="271" r:id="rId15"/>
    <p:sldId id="275" r:id="rId16"/>
    <p:sldId id="27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autoAdjust="0"/>
    <p:restoredTop sz="94660"/>
  </p:normalViewPr>
  <p:slideViewPr>
    <p:cSldViewPr snapToGrid="0">
      <p:cViewPr varScale="1">
        <p:scale>
          <a:sx n="77" d="100"/>
          <a:sy n="77" d="100"/>
        </p:scale>
        <p:origin x="91" y="1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SHEK CHAKRABORTY" userId="d9f53f2de197266c" providerId="LiveId" clId="{74E048B8-4188-47A0-9975-94E34143A2EF}"/>
    <pc:docChg chg="undo custSel addSld modSld">
      <pc:chgData name="ABHISHEK CHAKRABORTY" userId="d9f53f2de197266c" providerId="LiveId" clId="{74E048B8-4188-47A0-9975-94E34143A2EF}" dt="2022-06-30T20:28:55.126" v="848" actId="1076"/>
      <pc:docMkLst>
        <pc:docMk/>
      </pc:docMkLst>
      <pc:sldChg chg="addSp modSp mod">
        <pc:chgData name="ABHISHEK CHAKRABORTY" userId="d9f53f2de197266c" providerId="LiveId" clId="{74E048B8-4188-47A0-9975-94E34143A2EF}" dt="2022-06-30T17:33:36.496" v="31" actId="27636"/>
        <pc:sldMkLst>
          <pc:docMk/>
          <pc:sldMk cId="1884419518" sldId="256"/>
        </pc:sldMkLst>
        <pc:spChg chg="mod">
          <ac:chgData name="ABHISHEK CHAKRABORTY" userId="d9f53f2de197266c" providerId="LiveId" clId="{74E048B8-4188-47A0-9975-94E34143A2EF}" dt="2022-06-30T17:33:36.496" v="31" actId="27636"/>
          <ac:spMkLst>
            <pc:docMk/>
            <pc:sldMk cId="1884419518" sldId="256"/>
            <ac:spMk id="6" creationId="{CF66A0DF-90CB-4444-9F6B-00C30155AA09}"/>
          </ac:spMkLst>
        </pc:spChg>
        <pc:picChg chg="add mod">
          <ac:chgData name="ABHISHEK CHAKRABORTY" userId="d9f53f2de197266c" providerId="LiveId" clId="{74E048B8-4188-47A0-9975-94E34143A2EF}" dt="2022-06-30T17:33:28.444" v="19" actId="1076"/>
          <ac:picMkLst>
            <pc:docMk/>
            <pc:sldMk cId="1884419518" sldId="256"/>
            <ac:picMk id="3" creationId="{5D7B835A-6AFB-C151-E527-2C2553B3E42E}"/>
          </ac:picMkLst>
        </pc:picChg>
      </pc:sldChg>
      <pc:sldChg chg="addSp modSp mod">
        <pc:chgData name="ABHISHEK CHAKRABORTY" userId="d9f53f2de197266c" providerId="LiveId" clId="{74E048B8-4188-47A0-9975-94E34143A2EF}" dt="2022-06-30T20:28:55.126" v="848" actId="1076"/>
        <pc:sldMkLst>
          <pc:docMk/>
          <pc:sldMk cId="1626962222" sldId="257"/>
        </pc:sldMkLst>
        <pc:spChg chg="add mod">
          <ac:chgData name="ABHISHEK CHAKRABORTY" userId="d9f53f2de197266c" providerId="LiveId" clId="{74E048B8-4188-47A0-9975-94E34143A2EF}" dt="2022-06-30T17:47:39.610" v="761" actId="1076"/>
          <ac:spMkLst>
            <pc:docMk/>
            <pc:sldMk cId="1626962222" sldId="257"/>
            <ac:spMk id="5" creationId="{7DA65DE5-A5E0-7037-CAFA-9E356FD0C7C0}"/>
          </ac:spMkLst>
        </pc:spChg>
        <pc:spChg chg="mod">
          <ac:chgData name="ABHISHEK CHAKRABORTY" userId="d9f53f2de197266c" providerId="LiveId" clId="{74E048B8-4188-47A0-9975-94E34143A2EF}" dt="2022-06-30T20:28:55.126" v="848" actId="1076"/>
          <ac:spMkLst>
            <pc:docMk/>
            <pc:sldMk cId="1626962222" sldId="257"/>
            <ac:spMk id="16" creationId="{6B1A8248-FA39-AC47-98BD-848950F2692F}"/>
          </ac:spMkLst>
        </pc:spChg>
        <pc:picChg chg="mod">
          <ac:chgData name="ABHISHEK CHAKRABORTY" userId="d9f53f2de197266c" providerId="LiveId" clId="{74E048B8-4188-47A0-9975-94E34143A2EF}" dt="2022-06-30T17:47:42.664" v="762" actId="14100"/>
          <ac:picMkLst>
            <pc:docMk/>
            <pc:sldMk cId="1626962222" sldId="257"/>
            <ac:picMk id="11" creationId="{8A7F7E4B-E44B-3B4D-A30A-C0978CB75316}"/>
          </ac:picMkLst>
        </pc:picChg>
      </pc:sldChg>
      <pc:sldChg chg="modSp mod">
        <pc:chgData name="ABHISHEK CHAKRABORTY" userId="d9f53f2de197266c" providerId="LiveId" clId="{74E048B8-4188-47A0-9975-94E34143A2EF}" dt="2022-06-30T20:14:17.364" v="809" actId="20577"/>
        <pc:sldMkLst>
          <pc:docMk/>
          <pc:sldMk cId="2249639119" sldId="258"/>
        </pc:sldMkLst>
        <pc:spChg chg="mod">
          <ac:chgData name="ABHISHEK CHAKRABORTY" userId="d9f53f2de197266c" providerId="LiveId" clId="{74E048B8-4188-47A0-9975-94E34143A2EF}" dt="2022-06-30T15:13:33.369" v="0" actId="207"/>
          <ac:spMkLst>
            <pc:docMk/>
            <pc:sldMk cId="2249639119" sldId="258"/>
            <ac:spMk id="2" creationId="{8C92A07C-053A-7216-9B73-68F872203861}"/>
          </ac:spMkLst>
        </pc:spChg>
        <pc:spChg chg="mod">
          <ac:chgData name="ABHISHEK CHAKRABORTY" userId="d9f53f2de197266c" providerId="LiveId" clId="{74E048B8-4188-47A0-9975-94E34143A2EF}" dt="2022-06-30T20:14:17.364" v="809" actId="20577"/>
          <ac:spMkLst>
            <pc:docMk/>
            <pc:sldMk cId="2249639119" sldId="258"/>
            <ac:spMk id="3" creationId="{5D52C21E-D9D4-E370-ECCD-88E301E8EA18}"/>
          </ac:spMkLst>
        </pc:spChg>
      </pc:sldChg>
      <pc:sldChg chg="modSp mod">
        <pc:chgData name="ABHISHEK CHAKRABORTY" userId="d9f53f2de197266c" providerId="LiveId" clId="{74E048B8-4188-47A0-9975-94E34143A2EF}" dt="2022-06-30T20:13:28.197" v="765" actId="5793"/>
        <pc:sldMkLst>
          <pc:docMk/>
          <pc:sldMk cId="44346574" sldId="259"/>
        </pc:sldMkLst>
        <pc:spChg chg="mod">
          <ac:chgData name="ABHISHEK CHAKRABORTY" userId="d9f53f2de197266c" providerId="LiveId" clId="{74E048B8-4188-47A0-9975-94E34143A2EF}" dt="2022-06-30T15:13:37.155" v="1" actId="207"/>
          <ac:spMkLst>
            <pc:docMk/>
            <pc:sldMk cId="44346574" sldId="259"/>
            <ac:spMk id="2" creationId="{0D045149-BAF7-C288-CD74-7B281610F9F4}"/>
          </ac:spMkLst>
        </pc:spChg>
        <pc:spChg chg="mod">
          <ac:chgData name="ABHISHEK CHAKRABORTY" userId="d9f53f2de197266c" providerId="LiveId" clId="{74E048B8-4188-47A0-9975-94E34143A2EF}" dt="2022-06-30T20:13:28.197" v="765" actId="5793"/>
          <ac:spMkLst>
            <pc:docMk/>
            <pc:sldMk cId="44346574" sldId="259"/>
            <ac:spMk id="3" creationId="{5521D89A-B82A-2116-F815-C261FA6A2909}"/>
          </ac:spMkLst>
        </pc:spChg>
      </pc:sldChg>
      <pc:sldChg chg="modSp mod">
        <pc:chgData name="ABHISHEK CHAKRABORTY" userId="d9f53f2de197266c" providerId="LiveId" clId="{74E048B8-4188-47A0-9975-94E34143A2EF}" dt="2022-06-30T17:35:19.042" v="65" actId="20577"/>
        <pc:sldMkLst>
          <pc:docMk/>
          <pc:sldMk cId="3557540886" sldId="264"/>
        </pc:sldMkLst>
        <pc:spChg chg="mod">
          <ac:chgData name="ABHISHEK CHAKRABORTY" userId="d9f53f2de197266c" providerId="LiveId" clId="{74E048B8-4188-47A0-9975-94E34143A2EF}" dt="2022-06-30T15:13:42.855" v="3" actId="207"/>
          <ac:spMkLst>
            <pc:docMk/>
            <pc:sldMk cId="3557540886" sldId="264"/>
            <ac:spMk id="2" creationId="{3704E08A-F7DF-D418-FE51-267F544F0D10}"/>
          </ac:spMkLst>
        </pc:spChg>
        <pc:spChg chg="mod">
          <ac:chgData name="ABHISHEK CHAKRABORTY" userId="d9f53f2de197266c" providerId="LiveId" clId="{74E048B8-4188-47A0-9975-94E34143A2EF}" dt="2022-06-30T17:35:19.042" v="65" actId="20577"/>
          <ac:spMkLst>
            <pc:docMk/>
            <pc:sldMk cId="3557540886" sldId="264"/>
            <ac:spMk id="3" creationId="{42D68C7F-D46C-4BB7-B972-190276B52755}"/>
          </ac:spMkLst>
        </pc:spChg>
      </pc:sldChg>
      <pc:sldChg chg="modSp mod">
        <pc:chgData name="ABHISHEK CHAKRABORTY" userId="d9f53f2de197266c" providerId="LiveId" clId="{74E048B8-4188-47A0-9975-94E34143A2EF}" dt="2022-06-30T15:13:46.338" v="4" actId="207"/>
        <pc:sldMkLst>
          <pc:docMk/>
          <pc:sldMk cId="1810472276" sldId="265"/>
        </pc:sldMkLst>
        <pc:spChg chg="mod">
          <ac:chgData name="ABHISHEK CHAKRABORTY" userId="d9f53f2de197266c" providerId="LiveId" clId="{74E048B8-4188-47A0-9975-94E34143A2EF}" dt="2022-06-30T15:13:46.338" v="4" actId="207"/>
          <ac:spMkLst>
            <pc:docMk/>
            <pc:sldMk cId="1810472276" sldId="265"/>
            <ac:spMk id="2" creationId="{473A20D2-7EDD-9217-ECE7-5814FC1EC9AA}"/>
          </ac:spMkLst>
        </pc:spChg>
      </pc:sldChg>
      <pc:sldChg chg="modSp mod">
        <pc:chgData name="ABHISHEK CHAKRABORTY" userId="d9f53f2de197266c" providerId="LiveId" clId="{74E048B8-4188-47A0-9975-94E34143A2EF}" dt="2022-06-30T15:13:52.422" v="5" actId="207"/>
        <pc:sldMkLst>
          <pc:docMk/>
          <pc:sldMk cId="2703071713" sldId="266"/>
        </pc:sldMkLst>
        <pc:spChg chg="mod">
          <ac:chgData name="ABHISHEK CHAKRABORTY" userId="d9f53f2de197266c" providerId="LiveId" clId="{74E048B8-4188-47A0-9975-94E34143A2EF}" dt="2022-06-30T15:13:52.422" v="5" actId="207"/>
          <ac:spMkLst>
            <pc:docMk/>
            <pc:sldMk cId="2703071713" sldId="266"/>
            <ac:spMk id="2" creationId="{C62E30CA-15FF-F063-2316-B6D0398C799B}"/>
          </ac:spMkLst>
        </pc:spChg>
      </pc:sldChg>
      <pc:sldChg chg="modSp mod">
        <pc:chgData name="ABHISHEK CHAKRABORTY" userId="d9f53f2de197266c" providerId="LiveId" clId="{74E048B8-4188-47A0-9975-94E34143A2EF}" dt="2022-06-30T15:13:55.539" v="6" actId="207"/>
        <pc:sldMkLst>
          <pc:docMk/>
          <pc:sldMk cId="197864103" sldId="267"/>
        </pc:sldMkLst>
        <pc:spChg chg="mod">
          <ac:chgData name="ABHISHEK CHAKRABORTY" userId="d9f53f2de197266c" providerId="LiveId" clId="{74E048B8-4188-47A0-9975-94E34143A2EF}" dt="2022-06-30T15:13:55.539" v="6" actId="207"/>
          <ac:spMkLst>
            <pc:docMk/>
            <pc:sldMk cId="197864103" sldId="267"/>
            <ac:spMk id="2" creationId="{29E6D89D-EE82-F616-86BE-4F9706DE77A1}"/>
          </ac:spMkLst>
        </pc:spChg>
      </pc:sldChg>
      <pc:sldChg chg="modSp mod">
        <pc:chgData name="ABHISHEK CHAKRABORTY" userId="d9f53f2de197266c" providerId="LiveId" clId="{74E048B8-4188-47A0-9975-94E34143A2EF}" dt="2022-06-30T15:13:58.267" v="7" actId="207"/>
        <pc:sldMkLst>
          <pc:docMk/>
          <pc:sldMk cId="3454673695" sldId="268"/>
        </pc:sldMkLst>
        <pc:spChg chg="mod">
          <ac:chgData name="ABHISHEK CHAKRABORTY" userId="d9f53f2de197266c" providerId="LiveId" clId="{74E048B8-4188-47A0-9975-94E34143A2EF}" dt="2022-06-30T15:13:58.267" v="7" actId="207"/>
          <ac:spMkLst>
            <pc:docMk/>
            <pc:sldMk cId="3454673695" sldId="268"/>
            <ac:spMk id="2" creationId="{F94A04E5-AD00-2DFC-FB41-B667656112AA}"/>
          </ac:spMkLst>
        </pc:spChg>
      </pc:sldChg>
      <pc:sldChg chg="modSp mod">
        <pc:chgData name="ABHISHEK CHAKRABORTY" userId="d9f53f2de197266c" providerId="LiveId" clId="{74E048B8-4188-47A0-9975-94E34143A2EF}" dt="2022-06-30T15:14:01.617" v="8" actId="207"/>
        <pc:sldMkLst>
          <pc:docMk/>
          <pc:sldMk cId="2129743142" sldId="269"/>
        </pc:sldMkLst>
        <pc:spChg chg="mod">
          <ac:chgData name="ABHISHEK CHAKRABORTY" userId="d9f53f2de197266c" providerId="LiveId" clId="{74E048B8-4188-47A0-9975-94E34143A2EF}" dt="2022-06-30T15:14:01.617" v="8" actId="207"/>
          <ac:spMkLst>
            <pc:docMk/>
            <pc:sldMk cId="2129743142" sldId="269"/>
            <ac:spMk id="2" creationId="{8A68F75E-7D49-6BEB-7717-8F5FA09EA918}"/>
          </ac:spMkLst>
        </pc:spChg>
      </pc:sldChg>
      <pc:sldChg chg="addSp delSp modSp mod">
        <pc:chgData name="ABHISHEK CHAKRABORTY" userId="d9f53f2de197266c" providerId="LiveId" clId="{74E048B8-4188-47A0-9975-94E34143A2EF}" dt="2022-06-30T17:37:16.369" v="113" actId="20577"/>
        <pc:sldMkLst>
          <pc:docMk/>
          <pc:sldMk cId="3273822659" sldId="270"/>
        </pc:sldMkLst>
        <pc:spChg chg="mod">
          <ac:chgData name="ABHISHEK CHAKRABORTY" userId="d9f53f2de197266c" providerId="LiveId" clId="{74E048B8-4188-47A0-9975-94E34143A2EF}" dt="2022-06-30T17:36:25.232" v="76" actId="207"/>
          <ac:spMkLst>
            <pc:docMk/>
            <pc:sldMk cId="3273822659" sldId="270"/>
            <ac:spMk id="2" creationId="{F46568FE-6D13-6378-931A-B8FF52D804C8}"/>
          </ac:spMkLst>
        </pc:spChg>
        <pc:spChg chg="mod">
          <ac:chgData name="ABHISHEK CHAKRABORTY" userId="d9f53f2de197266c" providerId="LiveId" clId="{74E048B8-4188-47A0-9975-94E34143A2EF}" dt="2022-06-30T17:37:16.369" v="113" actId="20577"/>
          <ac:spMkLst>
            <pc:docMk/>
            <pc:sldMk cId="3273822659" sldId="270"/>
            <ac:spMk id="3" creationId="{8E5E27E3-024C-5E7C-2CFB-2CD11C4AE0C8}"/>
          </ac:spMkLst>
        </pc:spChg>
        <pc:picChg chg="add mod">
          <ac:chgData name="ABHISHEK CHAKRABORTY" userId="d9f53f2de197266c" providerId="LiveId" clId="{74E048B8-4188-47A0-9975-94E34143A2EF}" dt="2022-06-30T17:35:58.535" v="70" actId="1076"/>
          <ac:picMkLst>
            <pc:docMk/>
            <pc:sldMk cId="3273822659" sldId="270"/>
            <ac:picMk id="1026" creationId="{4169B6DD-7F19-6E5B-0136-4A35F871B3E9}"/>
          </ac:picMkLst>
        </pc:picChg>
        <pc:picChg chg="del">
          <ac:chgData name="ABHISHEK CHAKRABORTY" userId="d9f53f2de197266c" providerId="LiveId" clId="{74E048B8-4188-47A0-9975-94E34143A2EF}" dt="2022-06-30T17:35:52.147" v="67" actId="478"/>
          <ac:picMkLst>
            <pc:docMk/>
            <pc:sldMk cId="3273822659" sldId="270"/>
            <ac:picMk id="4098" creationId="{43BAEECB-804B-C838-8B76-90AE876CDFA3}"/>
          </ac:picMkLst>
        </pc:picChg>
      </pc:sldChg>
      <pc:sldChg chg="modSp mod">
        <pc:chgData name="ABHISHEK CHAKRABORTY" userId="d9f53f2de197266c" providerId="LiveId" clId="{74E048B8-4188-47A0-9975-94E34143A2EF}" dt="2022-06-30T15:14:08.253" v="10" actId="207"/>
        <pc:sldMkLst>
          <pc:docMk/>
          <pc:sldMk cId="1579693834" sldId="271"/>
        </pc:sldMkLst>
        <pc:spChg chg="mod">
          <ac:chgData name="ABHISHEK CHAKRABORTY" userId="d9f53f2de197266c" providerId="LiveId" clId="{74E048B8-4188-47A0-9975-94E34143A2EF}" dt="2022-06-30T15:14:08.253" v="10" actId="207"/>
          <ac:spMkLst>
            <pc:docMk/>
            <pc:sldMk cId="1579693834" sldId="271"/>
            <ac:spMk id="2" creationId="{24356287-EC01-56F6-E77D-2B93619E898D}"/>
          </ac:spMkLst>
        </pc:spChg>
      </pc:sldChg>
      <pc:sldChg chg="modSp mod">
        <pc:chgData name="ABHISHEK CHAKRABORTY" userId="d9f53f2de197266c" providerId="LiveId" clId="{74E048B8-4188-47A0-9975-94E34143A2EF}" dt="2022-06-30T17:38:26.613" v="171"/>
        <pc:sldMkLst>
          <pc:docMk/>
          <pc:sldMk cId="3379164337" sldId="274"/>
        </pc:sldMkLst>
        <pc:spChg chg="mod">
          <ac:chgData name="ABHISHEK CHAKRABORTY" userId="d9f53f2de197266c" providerId="LiveId" clId="{74E048B8-4188-47A0-9975-94E34143A2EF}" dt="2022-06-30T15:14:14.637" v="12" actId="207"/>
          <ac:spMkLst>
            <pc:docMk/>
            <pc:sldMk cId="3379164337" sldId="274"/>
            <ac:spMk id="2" creationId="{A777501A-5085-AEBC-ABCE-48C8CE74BDA0}"/>
          </ac:spMkLst>
        </pc:spChg>
        <pc:spChg chg="mod">
          <ac:chgData name="ABHISHEK CHAKRABORTY" userId="d9f53f2de197266c" providerId="LiveId" clId="{74E048B8-4188-47A0-9975-94E34143A2EF}" dt="2022-06-30T17:38:26.613" v="171"/>
          <ac:spMkLst>
            <pc:docMk/>
            <pc:sldMk cId="3379164337" sldId="274"/>
            <ac:spMk id="3" creationId="{5171B9EA-DEB8-1084-BE0E-B349B6C7C025}"/>
          </ac:spMkLst>
        </pc:spChg>
      </pc:sldChg>
      <pc:sldChg chg="addSp modSp mod">
        <pc:chgData name="ABHISHEK CHAKRABORTY" userId="d9f53f2de197266c" providerId="LiveId" clId="{74E048B8-4188-47A0-9975-94E34143A2EF}" dt="2022-06-30T17:45:46.740" v="749" actId="122"/>
        <pc:sldMkLst>
          <pc:docMk/>
          <pc:sldMk cId="4166961675" sldId="275"/>
        </pc:sldMkLst>
        <pc:spChg chg="mod">
          <ac:chgData name="ABHISHEK CHAKRABORTY" userId="d9f53f2de197266c" providerId="LiveId" clId="{74E048B8-4188-47A0-9975-94E34143A2EF}" dt="2022-06-30T15:14:11.831" v="11" actId="207"/>
          <ac:spMkLst>
            <pc:docMk/>
            <pc:sldMk cId="4166961675" sldId="275"/>
            <ac:spMk id="2" creationId="{9D507CEC-0136-BAD3-62B9-8559A290301B}"/>
          </ac:spMkLst>
        </pc:spChg>
        <pc:spChg chg="mod">
          <ac:chgData name="ABHISHEK CHAKRABORTY" userId="d9f53f2de197266c" providerId="LiveId" clId="{74E048B8-4188-47A0-9975-94E34143A2EF}" dt="2022-06-30T17:41:23.829" v="418" actId="27636"/>
          <ac:spMkLst>
            <pc:docMk/>
            <pc:sldMk cId="4166961675" sldId="275"/>
            <ac:spMk id="25" creationId="{A4C5D3F7-4CF1-159A-B7D0-C77054E06E79}"/>
          </ac:spMkLst>
        </pc:spChg>
        <pc:graphicFrameChg chg="add mod modGraphic">
          <ac:chgData name="ABHISHEK CHAKRABORTY" userId="d9f53f2de197266c" providerId="LiveId" clId="{74E048B8-4188-47A0-9975-94E34143A2EF}" dt="2022-06-30T17:45:46.740" v="749" actId="122"/>
          <ac:graphicFrameMkLst>
            <pc:docMk/>
            <pc:sldMk cId="4166961675" sldId="275"/>
            <ac:graphicFrameMk id="3" creationId="{F8F509E4-F84B-BD4C-24EA-41970759F990}"/>
          </ac:graphicFrameMkLst>
        </pc:graphicFrameChg>
      </pc:sldChg>
      <pc:sldChg chg="addSp delSp modSp new mod">
        <pc:chgData name="ABHISHEK CHAKRABORTY" userId="d9f53f2de197266c" providerId="LiveId" clId="{74E048B8-4188-47A0-9975-94E34143A2EF}" dt="2022-06-30T17:34:28.427" v="45" actId="27636"/>
        <pc:sldMkLst>
          <pc:docMk/>
          <pc:sldMk cId="1498651085" sldId="276"/>
        </pc:sldMkLst>
        <pc:spChg chg="del">
          <ac:chgData name="ABHISHEK CHAKRABORTY" userId="d9f53f2de197266c" providerId="LiveId" clId="{74E048B8-4188-47A0-9975-94E34143A2EF}" dt="2022-06-30T17:33:43.077" v="32" actId="478"/>
          <ac:spMkLst>
            <pc:docMk/>
            <pc:sldMk cId="1498651085" sldId="276"/>
            <ac:spMk id="2" creationId="{B7929AA5-85C9-2B85-5B1A-52A825A86F71}"/>
          </ac:spMkLst>
        </pc:spChg>
        <pc:spChg chg="mod">
          <ac:chgData name="ABHISHEK CHAKRABORTY" userId="d9f53f2de197266c" providerId="LiveId" clId="{74E048B8-4188-47A0-9975-94E34143A2EF}" dt="2022-06-30T17:34:28.427" v="45" actId="27636"/>
          <ac:spMkLst>
            <pc:docMk/>
            <pc:sldMk cId="1498651085" sldId="276"/>
            <ac:spMk id="3" creationId="{8D00F7E8-58D5-210A-8C7E-25F40F188C43}"/>
          </ac:spMkLst>
        </pc:spChg>
        <pc:spChg chg="add mod">
          <ac:chgData name="ABHISHEK CHAKRABORTY" userId="d9f53f2de197266c" providerId="LiveId" clId="{74E048B8-4188-47A0-9975-94E34143A2EF}" dt="2022-06-30T17:33:43.671" v="33"/>
          <ac:spMkLst>
            <pc:docMk/>
            <pc:sldMk cId="1498651085" sldId="276"/>
            <ac:spMk id="4" creationId="{9240E99B-097E-E57D-9C9B-36E2BC250A59}"/>
          </ac:spMkLst>
        </pc:spChg>
      </pc:sldChg>
      <pc:sldChg chg="addSp modSp new mod">
        <pc:chgData name="ABHISHEK CHAKRABORTY" userId="d9f53f2de197266c" providerId="LiveId" clId="{74E048B8-4188-47A0-9975-94E34143A2EF}" dt="2022-06-30T17:46:57.882" v="756" actId="14100"/>
        <pc:sldMkLst>
          <pc:docMk/>
          <pc:sldMk cId="1178858394" sldId="277"/>
        </pc:sldMkLst>
        <pc:spChg chg="mod">
          <ac:chgData name="ABHISHEK CHAKRABORTY" userId="d9f53f2de197266c" providerId="LiveId" clId="{74E048B8-4188-47A0-9975-94E34143A2EF}" dt="2022-06-30T17:43:44.798" v="587" actId="207"/>
          <ac:spMkLst>
            <pc:docMk/>
            <pc:sldMk cId="1178858394" sldId="277"/>
            <ac:spMk id="2" creationId="{6071F19E-BAE4-5778-E67F-1A8080ED7664}"/>
          </ac:spMkLst>
        </pc:spChg>
        <pc:spChg chg="mod">
          <ac:chgData name="ABHISHEK CHAKRABORTY" userId="d9f53f2de197266c" providerId="LiveId" clId="{74E048B8-4188-47A0-9975-94E34143A2EF}" dt="2022-06-30T17:46:57.882" v="756" actId="14100"/>
          <ac:spMkLst>
            <pc:docMk/>
            <pc:sldMk cId="1178858394" sldId="277"/>
            <ac:spMk id="3" creationId="{BA405927-CE1B-82E1-8DD6-61EACBEE4710}"/>
          </ac:spMkLst>
        </pc:spChg>
        <pc:picChg chg="add mod">
          <ac:chgData name="ABHISHEK CHAKRABORTY" userId="d9f53f2de197266c" providerId="LiveId" clId="{74E048B8-4188-47A0-9975-94E34143A2EF}" dt="2022-06-30T17:46:54.896" v="755" actId="14100"/>
          <ac:picMkLst>
            <pc:docMk/>
            <pc:sldMk cId="1178858394" sldId="277"/>
            <ac:picMk id="5" creationId="{066CC9EC-ADCB-C2B9-5B66-703C473EE57D}"/>
          </ac:picMkLst>
        </pc:picChg>
      </pc:sldChg>
    </pc:docChg>
  </pc:docChgLst>
</pc:chgInfo>
</file>

<file path=ppt/media/hdphoto1.wdp>
</file>

<file path=ppt/media/hdphoto2.wdp>
</file>

<file path=ppt/media/hdphoto3.wdp>
</file>

<file path=ppt/media/hdphoto4.wdp>
</file>

<file path=ppt/media/image1.png>
</file>

<file path=ppt/media/image10.png>
</file>

<file path=ppt/media/image11.jpeg>
</file>

<file path=ppt/media/image12.png>
</file>

<file path=ppt/media/image13.png>
</file>

<file path=ppt/media/image2.png>
</file>

<file path=ppt/media/image3.jp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BA9A32-7E89-4790-A2A4-C7B0C3085096}" type="datetimeFigureOut">
              <a:rPr lang="en-IN" smtClean="0"/>
              <a:t>05-08-2022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DDD68C-7C2D-4763-845F-602DF5500CE6}" type="slidenum">
              <a:rPr lang="en-IN" smtClean="0"/>
              <a:t>‹#›</a:t>
            </a:fld>
            <a:endParaRPr lang="en-IN"/>
          </a:p>
        </p:txBody>
      </p:sp>
    </p:spTree>
    <p:extLst>
      <p:ext uri="{BB962C8B-B14F-4D97-AF65-F5344CB8AC3E}">
        <p14:creationId xmlns:p14="http://schemas.microsoft.com/office/powerpoint/2010/main" val="21914479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316AFAE-C784-428D-9E20-541406135794}" type="slidenum">
              <a:rPr lang="en-IN" smtClean="0"/>
              <a:t>1</a:t>
            </a:fld>
            <a:endParaRPr lang="en-IN"/>
          </a:p>
        </p:txBody>
      </p:sp>
    </p:spTree>
    <p:extLst>
      <p:ext uri="{BB962C8B-B14F-4D97-AF65-F5344CB8AC3E}">
        <p14:creationId xmlns:p14="http://schemas.microsoft.com/office/powerpoint/2010/main" val="3601116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4DB84-BCB5-D9F4-4C8B-1B01AB40E9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3DBED88-5787-0F94-59F9-E189084BA5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3A94D36-EF86-9D49-80FB-9555F0456A6A}"/>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5" name="Footer Placeholder 4">
            <a:extLst>
              <a:ext uri="{FF2B5EF4-FFF2-40B4-BE49-F238E27FC236}">
                <a16:creationId xmlns:a16="http://schemas.microsoft.com/office/drawing/2014/main" id="{49034D59-C160-B575-9E23-F1DD1EC8F7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6FBFBBE-FA3F-696C-2B21-C08D3C14768E}"/>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1134965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11CF2-8818-3343-C9F1-6A572A36CB5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B8081F5-D272-4405-2E7D-381BE9141C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A6BDE63-4178-B403-3DD5-5A1E8FE7C73E}"/>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5" name="Footer Placeholder 4">
            <a:extLst>
              <a:ext uri="{FF2B5EF4-FFF2-40B4-BE49-F238E27FC236}">
                <a16:creationId xmlns:a16="http://schemas.microsoft.com/office/drawing/2014/main" id="{6E96AA1C-F6B3-27E9-EA6C-940CE50E567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F82E141-9ACB-122F-EB2A-44312CE04F6B}"/>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1749423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D33DC3E-1919-D2E1-A681-DBCF39CD74B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67CBC09-7AD2-B0B6-5144-E5DA2D9773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BDE3F64-04AB-0493-FA81-34C41642E40B}"/>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5" name="Footer Placeholder 4">
            <a:extLst>
              <a:ext uri="{FF2B5EF4-FFF2-40B4-BE49-F238E27FC236}">
                <a16:creationId xmlns:a16="http://schemas.microsoft.com/office/drawing/2014/main" id="{CB96DE05-A318-74F7-A66B-72F1E7E62BE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C41973-6B52-A19F-309C-6190B7853691}"/>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4081411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0CB57-D337-CFA1-A3B2-441FDA8DFC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D8742E6-282F-9E12-82BD-0D8C34047B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9E9732-43FC-545A-9EA2-A6D5262AE026}"/>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5" name="Footer Placeholder 4">
            <a:extLst>
              <a:ext uri="{FF2B5EF4-FFF2-40B4-BE49-F238E27FC236}">
                <a16:creationId xmlns:a16="http://schemas.microsoft.com/office/drawing/2014/main" id="{FBDF4C33-546C-C8D8-95D0-0243499013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49F7463-8526-4195-B33A-F481B618A0B6}"/>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3205566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90B2A-89B9-FF92-2133-0A5B34FFF5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B982489-54C8-82B6-B477-D9B9F4121C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5D9E33-A328-BD00-FF5A-6420934E2A5F}"/>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5" name="Footer Placeholder 4">
            <a:extLst>
              <a:ext uri="{FF2B5EF4-FFF2-40B4-BE49-F238E27FC236}">
                <a16:creationId xmlns:a16="http://schemas.microsoft.com/office/drawing/2014/main" id="{D32004CB-2548-C9DA-0C0B-3CEF66A1B3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D7C673-8422-6BEF-E030-9113309918C4}"/>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1026759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85AA6-6AD9-27D7-673C-26C2163351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2614F14-1DEE-CA1E-BB6F-E6AB11EB09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CD8D182-2C9E-D047-1BB5-F28FD55AD2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86AE30A-2AA7-12BC-BFB3-CA9A67C0861B}"/>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6" name="Footer Placeholder 5">
            <a:extLst>
              <a:ext uri="{FF2B5EF4-FFF2-40B4-BE49-F238E27FC236}">
                <a16:creationId xmlns:a16="http://schemas.microsoft.com/office/drawing/2014/main" id="{B9663074-21E8-EE42-1F35-DAF54C6C43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0559580-A824-1CEB-88EE-CBF0DA9E8F02}"/>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13938064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957DB-E3EF-68DD-586A-4EDE37A984D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F25B224-8F27-D0AE-B23D-AD575255CB8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2500C41-8F9D-4A67-6ECF-4501D58C342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954C23F-FC64-E60F-37C0-F229FDBEDF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64A085-C902-A36B-6943-8B77D76F21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518B46B-0826-F152-B4BC-DE65C4AE22A7}"/>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8" name="Footer Placeholder 7">
            <a:extLst>
              <a:ext uri="{FF2B5EF4-FFF2-40B4-BE49-F238E27FC236}">
                <a16:creationId xmlns:a16="http://schemas.microsoft.com/office/drawing/2014/main" id="{F2E91EB7-9DEE-E8E9-70B6-0AAF83F8662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18F8BE3-2498-3DEE-08AF-3274956C2BB3}"/>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3864184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86FD-BE88-7C9F-354E-AFC407F29EC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1A1D515-43B4-E6CD-33DD-14E74287D741}"/>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4" name="Footer Placeholder 3">
            <a:extLst>
              <a:ext uri="{FF2B5EF4-FFF2-40B4-BE49-F238E27FC236}">
                <a16:creationId xmlns:a16="http://schemas.microsoft.com/office/drawing/2014/main" id="{63D09747-CFF2-5515-9D33-2267D0FBE9B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22E1966-C675-F50B-E337-7A8929FD95AE}"/>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690459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AED3E9-2C2F-127A-4EC8-AECD61279901}"/>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3" name="Footer Placeholder 2">
            <a:extLst>
              <a:ext uri="{FF2B5EF4-FFF2-40B4-BE49-F238E27FC236}">
                <a16:creationId xmlns:a16="http://schemas.microsoft.com/office/drawing/2014/main" id="{4E98EF29-048F-2866-B9E3-879879A4192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A296A36-3B61-5144-1569-BDA411C6A051}"/>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2908544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FD03B-A3E2-D038-B24D-1569B6AD82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8AF031F-B47B-4B7B-02EA-001079EB2E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7BB39A9-A219-7E25-455F-1E4933DD7B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D71905-19E0-BD11-653B-6D1519449188}"/>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6" name="Footer Placeholder 5">
            <a:extLst>
              <a:ext uri="{FF2B5EF4-FFF2-40B4-BE49-F238E27FC236}">
                <a16:creationId xmlns:a16="http://schemas.microsoft.com/office/drawing/2014/main" id="{520C09E1-03B6-E32C-AD52-EBAD23277DF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0C9D53-B464-7F9E-D9FF-1A6170036ADA}"/>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4262371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EF294-DA08-D1E2-9F0C-484118F542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5FEA58B-7EA4-F04A-E4A9-C7A7D5D7D7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C0B415C-005D-CB1C-C8A4-C800CE6F08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2DC6E0-5E8A-2A5A-A7D8-8DAA1D68B1CC}"/>
              </a:ext>
            </a:extLst>
          </p:cNvPr>
          <p:cNvSpPr>
            <a:spLocks noGrp="1"/>
          </p:cNvSpPr>
          <p:nvPr>
            <p:ph type="dt" sz="half" idx="10"/>
          </p:nvPr>
        </p:nvSpPr>
        <p:spPr/>
        <p:txBody>
          <a:bodyPr/>
          <a:lstStyle/>
          <a:p>
            <a:fld id="{80311DA2-BBFD-4F0F-B82F-093C9BF0D91F}" type="datetimeFigureOut">
              <a:rPr lang="en-IN" smtClean="0"/>
              <a:t>05-08-2022</a:t>
            </a:fld>
            <a:endParaRPr lang="en-IN"/>
          </a:p>
        </p:txBody>
      </p:sp>
      <p:sp>
        <p:nvSpPr>
          <p:cNvPr id="6" name="Footer Placeholder 5">
            <a:extLst>
              <a:ext uri="{FF2B5EF4-FFF2-40B4-BE49-F238E27FC236}">
                <a16:creationId xmlns:a16="http://schemas.microsoft.com/office/drawing/2014/main" id="{BD683376-3885-3B77-5538-1601D39EA59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754FD90-F136-35B7-53EA-B8E8738D1E0D}"/>
              </a:ext>
            </a:extLst>
          </p:cNvPr>
          <p:cNvSpPr>
            <a:spLocks noGrp="1"/>
          </p:cNvSpPr>
          <p:nvPr>
            <p:ph type="sldNum" sz="quarter" idx="12"/>
          </p:nvPr>
        </p:nvSpPr>
        <p:spPr/>
        <p:txBody>
          <a:bodyPr/>
          <a:lstStyle/>
          <a:p>
            <a:fld id="{125602D9-661D-483A-8C5C-306C634CA5C3}" type="slidenum">
              <a:rPr lang="en-IN" smtClean="0"/>
              <a:t>‹#›</a:t>
            </a:fld>
            <a:endParaRPr lang="en-IN"/>
          </a:p>
        </p:txBody>
      </p:sp>
    </p:spTree>
    <p:extLst>
      <p:ext uri="{BB962C8B-B14F-4D97-AF65-F5344CB8AC3E}">
        <p14:creationId xmlns:p14="http://schemas.microsoft.com/office/powerpoint/2010/main" val="31211914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1EDCF8-64AC-BDAB-63D6-CC51D39299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67A30C5-ADEE-8FC1-8239-4ECBBDE2F6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6F2B33-0831-E102-34F9-E36A8EAA72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311DA2-BBFD-4F0F-B82F-093C9BF0D91F}" type="datetimeFigureOut">
              <a:rPr lang="en-IN" smtClean="0"/>
              <a:t>05-08-2022</a:t>
            </a:fld>
            <a:endParaRPr lang="en-IN"/>
          </a:p>
        </p:txBody>
      </p:sp>
      <p:sp>
        <p:nvSpPr>
          <p:cNvPr id="5" name="Footer Placeholder 4">
            <a:extLst>
              <a:ext uri="{FF2B5EF4-FFF2-40B4-BE49-F238E27FC236}">
                <a16:creationId xmlns:a16="http://schemas.microsoft.com/office/drawing/2014/main" id="{1D239232-F51E-979B-98D3-452D791707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260D71E-C364-7017-7DE7-57C7078B81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5602D9-661D-483A-8C5C-306C634CA5C3}" type="slidenum">
              <a:rPr lang="en-IN" smtClean="0"/>
              <a:t>‹#›</a:t>
            </a:fld>
            <a:endParaRPr lang="en-IN"/>
          </a:p>
        </p:txBody>
      </p:sp>
    </p:spTree>
    <p:extLst>
      <p:ext uri="{BB962C8B-B14F-4D97-AF65-F5344CB8AC3E}">
        <p14:creationId xmlns:p14="http://schemas.microsoft.com/office/powerpoint/2010/main" val="3747294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13.png"/><Relationship Id="rId4" Type="http://schemas.microsoft.com/office/2007/relationships/hdphoto" Target="../media/hdphoto3.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F7770AB-0372-AC4F-9F54-5F1A7B91E834}"/>
              </a:ext>
            </a:extLst>
          </p:cNvPr>
          <p:cNvSpPr>
            <a:spLocks noGrp="1"/>
          </p:cNvSpPr>
          <p:nvPr>
            <p:ph type="ctrTitle"/>
          </p:nvPr>
        </p:nvSpPr>
        <p:spPr>
          <a:xfrm>
            <a:off x="288099" y="9312"/>
            <a:ext cx="11686783" cy="655783"/>
          </a:xfrm>
        </p:spPr>
        <p:txBody>
          <a:bodyPr>
            <a:normAutofit/>
          </a:bodyPr>
          <a:lstStyle/>
          <a:p>
            <a:r>
              <a:rPr lang="en-US" sz="2800" b="1" dirty="0">
                <a:latin typeface="Times New Roman" panose="02020603050405020304" pitchFamily="18" charset="0"/>
                <a:cs typeface="Times New Roman" panose="02020603050405020304" pitchFamily="18" charset="0"/>
              </a:rPr>
              <a:t>DR. AMBEDKAR INSTITUTE OF TECHNOLOGY</a:t>
            </a:r>
          </a:p>
        </p:txBody>
      </p:sp>
      <p:sp>
        <p:nvSpPr>
          <p:cNvPr id="8" name="TextBox 7">
            <a:extLst>
              <a:ext uri="{FF2B5EF4-FFF2-40B4-BE49-F238E27FC236}">
                <a16:creationId xmlns:a16="http://schemas.microsoft.com/office/drawing/2014/main" id="{76C220D1-0143-1649-98C8-7E3AAC48E91E}"/>
              </a:ext>
            </a:extLst>
          </p:cNvPr>
          <p:cNvSpPr txBox="1"/>
          <p:nvPr/>
        </p:nvSpPr>
        <p:spPr>
          <a:xfrm>
            <a:off x="4181869" y="1989724"/>
            <a:ext cx="3828255" cy="461665"/>
          </a:xfrm>
          <a:prstGeom prst="rect">
            <a:avLst/>
          </a:prstGeom>
          <a:noFill/>
        </p:spPr>
        <p:txBody>
          <a:bodyPr wrap="square" rtlCol="0">
            <a:spAutoFit/>
          </a:bodyPr>
          <a:lstStyle/>
          <a:p>
            <a:r>
              <a:rPr lang="en-US" sz="2400" u="sng" dirty="0">
                <a:latin typeface="Times New Roman" panose="02020603050405020304" pitchFamily="18" charset="0"/>
                <a:cs typeface="Times New Roman" panose="02020603050405020304" pitchFamily="18" charset="0"/>
              </a:rPr>
              <a:t>MINI PROJECT (18MLP68)</a:t>
            </a:r>
          </a:p>
        </p:txBody>
      </p:sp>
      <p:pic>
        <p:nvPicPr>
          <p:cNvPr id="11" name="Picture 10">
            <a:extLst>
              <a:ext uri="{FF2B5EF4-FFF2-40B4-BE49-F238E27FC236}">
                <a16:creationId xmlns:a16="http://schemas.microsoft.com/office/drawing/2014/main" id="{8A7F7E4B-E44B-3B4D-A30A-C0978CB75316}"/>
              </a:ext>
            </a:extLst>
          </p:cNvPr>
          <p:cNvPicPr>
            <a:picLocks noChangeAspect="1"/>
          </p:cNvPicPr>
          <p:nvPr/>
        </p:nvPicPr>
        <p:blipFill>
          <a:blip r:embed="rId3"/>
          <a:stretch>
            <a:fillRect/>
          </a:stretch>
        </p:blipFill>
        <p:spPr>
          <a:xfrm>
            <a:off x="364518" y="98639"/>
            <a:ext cx="1408863" cy="1448339"/>
          </a:xfrm>
          <a:prstGeom prst="rect">
            <a:avLst/>
          </a:prstGeom>
        </p:spPr>
      </p:pic>
      <p:sp>
        <p:nvSpPr>
          <p:cNvPr id="15" name="TextBox 14">
            <a:extLst>
              <a:ext uri="{FF2B5EF4-FFF2-40B4-BE49-F238E27FC236}">
                <a16:creationId xmlns:a16="http://schemas.microsoft.com/office/drawing/2014/main" id="{946D261F-1C7D-504C-95BE-9D6A97F8B710}"/>
              </a:ext>
            </a:extLst>
          </p:cNvPr>
          <p:cNvSpPr txBox="1"/>
          <p:nvPr/>
        </p:nvSpPr>
        <p:spPr>
          <a:xfrm>
            <a:off x="4614246" y="6277445"/>
            <a:ext cx="3034485" cy="307777"/>
          </a:xfrm>
          <a:prstGeom prst="rect">
            <a:avLst/>
          </a:prstGeom>
          <a:noFill/>
        </p:spPr>
        <p:txBody>
          <a:bodyPr wrap="none" rtlCol="0">
            <a:spAutoFit/>
          </a:bodyPr>
          <a:lstStyle/>
          <a:p>
            <a:r>
              <a:rPr lang="en-US" sz="1400" dirty="0">
                <a:latin typeface="Times New Roman" panose="02020603050405020304" pitchFamily="18" charset="0"/>
                <a:cs typeface="Times New Roman" panose="02020603050405020304" pitchFamily="18" charset="0"/>
              </a:rPr>
              <a:t>MINI PROJECT GUIDE: KAMALA C</a:t>
            </a:r>
          </a:p>
        </p:txBody>
      </p:sp>
      <p:sp>
        <p:nvSpPr>
          <p:cNvPr id="16" name="TextBox 15">
            <a:extLst>
              <a:ext uri="{FF2B5EF4-FFF2-40B4-BE49-F238E27FC236}">
                <a16:creationId xmlns:a16="http://schemas.microsoft.com/office/drawing/2014/main" id="{6B1A8248-FA39-AC47-98BD-848950F2692F}"/>
              </a:ext>
            </a:extLst>
          </p:cNvPr>
          <p:cNvSpPr txBox="1"/>
          <p:nvPr/>
        </p:nvSpPr>
        <p:spPr>
          <a:xfrm>
            <a:off x="2643180" y="2880605"/>
            <a:ext cx="6976614" cy="461665"/>
          </a:xfrm>
          <a:prstGeom prst="rect">
            <a:avLst/>
          </a:prstGeom>
          <a:noFill/>
        </p:spPr>
        <p:txBody>
          <a:bodyPr wrap="square" rtlCol="0">
            <a:spAutoFit/>
          </a:bodyPr>
          <a:lstStyle/>
          <a:p>
            <a:pPr algn="ctr"/>
            <a:r>
              <a:rPr lang="en-US" sz="2400" u="sng" dirty="0">
                <a:latin typeface="Times New Roman" panose="02020603050405020304" pitchFamily="18" charset="0"/>
                <a:cs typeface="Times New Roman" panose="02020603050405020304" pitchFamily="18" charset="0"/>
              </a:rPr>
              <a:t>DEVELOPMENT OF SYRINGE INFUSION PUMP</a:t>
            </a:r>
          </a:p>
        </p:txBody>
      </p:sp>
      <p:sp>
        <p:nvSpPr>
          <p:cNvPr id="2" name="TextBox 1">
            <a:extLst>
              <a:ext uri="{FF2B5EF4-FFF2-40B4-BE49-F238E27FC236}">
                <a16:creationId xmlns:a16="http://schemas.microsoft.com/office/drawing/2014/main" id="{8DA3AE44-FBEA-93C6-22F2-62621DF8558A}"/>
              </a:ext>
            </a:extLst>
          </p:cNvPr>
          <p:cNvSpPr txBox="1"/>
          <p:nvPr/>
        </p:nvSpPr>
        <p:spPr>
          <a:xfrm>
            <a:off x="5800435" y="2484312"/>
            <a:ext cx="591127" cy="369332"/>
          </a:xfrm>
          <a:prstGeom prst="rect">
            <a:avLst/>
          </a:prstGeom>
          <a:noFill/>
        </p:spPr>
        <p:txBody>
          <a:bodyPr wrap="square" rtlCol="0">
            <a:spAutoFit/>
          </a:bodyPr>
          <a:lstStyle/>
          <a:p>
            <a:r>
              <a:rPr lang="en-IN" u="sng" dirty="0">
                <a:latin typeface="Times New Roman" panose="02020603050405020304" pitchFamily="18" charset="0"/>
                <a:cs typeface="Times New Roman" panose="02020603050405020304" pitchFamily="18" charset="0"/>
              </a:rPr>
              <a:t>ON</a:t>
            </a:r>
          </a:p>
        </p:txBody>
      </p:sp>
      <p:graphicFrame>
        <p:nvGraphicFramePr>
          <p:cNvPr id="3" name="Table 3">
            <a:extLst>
              <a:ext uri="{FF2B5EF4-FFF2-40B4-BE49-F238E27FC236}">
                <a16:creationId xmlns:a16="http://schemas.microsoft.com/office/drawing/2014/main" id="{9EEDE8D5-1491-8C3A-8316-612F143881D4}"/>
              </a:ext>
            </a:extLst>
          </p:cNvPr>
          <p:cNvGraphicFramePr>
            <a:graphicFrameLocks noGrp="1"/>
          </p:cNvGraphicFramePr>
          <p:nvPr/>
        </p:nvGraphicFramePr>
        <p:xfrm>
          <a:off x="2067490" y="3664943"/>
          <a:ext cx="8128000" cy="18542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036786398"/>
                    </a:ext>
                  </a:extLst>
                </a:gridCol>
                <a:gridCol w="4064000">
                  <a:extLst>
                    <a:ext uri="{9D8B030D-6E8A-4147-A177-3AD203B41FA5}">
                      <a16:colId xmlns:a16="http://schemas.microsoft.com/office/drawing/2014/main" val="130646198"/>
                    </a:ext>
                  </a:extLst>
                </a:gridCol>
              </a:tblGrid>
              <a:tr h="370840">
                <a:tc>
                  <a:txBody>
                    <a:bodyPr/>
                    <a:lstStyle/>
                    <a:p>
                      <a:pPr algn="ctr"/>
                      <a:r>
                        <a:rPr lang="en-IN" dirty="0"/>
                        <a:t>NAME</a:t>
                      </a:r>
                    </a:p>
                  </a:txBody>
                  <a:tcPr/>
                </a:tc>
                <a:tc>
                  <a:txBody>
                    <a:bodyPr/>
                    <a:lstStyle/>
                    <a:p>
                      <a:pPr algn="ctr"/>
                      <a:r>
                        <a:rPr lang="en-IN" dirty="0"/>
                        <a:t>USN</a:t>
                      </a:r>
                    </a:p>
                  </a:txBody>
                  <a:tcPr/>
                </a:tc>
                <a:extLst>
                  <a:ext uri="{0D108BD9-81ED-4DB2-BD59-A6C34878D82A}">
                    <a16:rowId xmlns:a16="http://schemas.microsoft.com/office/drawing/2014/main" val="3669281900"/>
                  </a:ext>
                </a:extLst>
              </a:tr>
              <a:tr h="370840">
                <a:tc>
                  <a:txBody>
                    <a:bodyPr/>
                    <a:lstStyle/>
                    <a:p>
                      <a:r>
                        <a:rPr lang="en-US" dirty="0">
                          <a:latin typeface="Times New Roman" panose="02020603050405020304" pitchFamily="18" charset="0"/>
                          <a:cs typeface="Times New Roman" panose="02020603050405020304" pitchFamily="18" charset="0"/>
                        </a:rPr>
                        <a:t>ABHISHEK CHAKRABORTY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1DA19ML001</a:t>
                      </a:r>
                    </a:p>
                  </a:txBody>
                  <a:tcPr/>
                </a:tc>
                <a:extLst>
                  <a:ext uri="{0D108BD9-81ED-4DB2-BD59-A6C34878D82A}">
                    <a16:rowId xmlns:a16="http://schemas.microsoft.com/office/drawing/2014/main" val="905079553"/>
                  </a:ext>
                </a:extLst>
              </a:tr>
              <a:tr h="370840">
                <a:tc>
                  <a:txBody>
                    <a:bodyPr/>
                    <a:lstStyle/>
                    <a:p>
                      <a:r>
                        <a:rPr lang="en-US" dirty="0">
                          <a:latin typeface="Times New Roman" panose="02020603050405020304" pitchFamily="18" charset="0"/>
                          <a:cs typeface="Times New Roman" panose="02020603050405020304" pitchFamily="18" charset="0"/>
                        </a:rPr>
                        <a:t>APSARA C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1DA19ML004</a:t>
                      </a:r>
                    </a:p>
                  </a:txBody>
                  <a:tcPr/>
                </a:tc>
                <a:extLst>
                  <a:ext uri="{0D108BD9-81ED-4DB2-BD59-A6C34878D82A}">
                    <a16:rowId xmlns:a16="http://schemas.microsoft.com/office/drawing/2014/main" val="2893914500"/>
                  </a:ext>
                </a:extLst>
              </a:tr>
              <a:tr h="370840">
                <a:tc>
                  <a:txBody>
                    <a:bodyPr/>
                    <a:lstStyle/>
                    <a:p>
                      <a:pPr algn="l"/>
                      <a:r>
                        <a:rPr lang="en-US" dirty="0">
                          <a:latin typeface="Times New Roman" panose="02020603050405020304" pitchFamily="18" charset="0"/>
                          <a:cs typeface="Times New Roman" panose="02020603050405020304" pitchFamily="18" charset="0"/>
                        </a:rPr>
                        <a:t>HARSHITHA S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1DA19ML010</a:t>
                      </a:r>
                    </a:p>
                  </a:txBody>
                  <a:tcPr/>
                </a:tc>
                <a:extLst>
                  <a:ext uri="{0D108BD9-81ED-4DB2-BD59-A6C34878D82A}">
                    <a16:rowId xmlns:a16="http://schemas.microsoft.com/office/drawing/2014/main" val="3238425933"/>
                  </a:ext>
                </a:extLst>
              </a:tr>
              <a:tr h="370840">
                <a:tc>
                  <a:txBody>
                    <a:bodyPr/>
                    <a:lstStyle/>
                    <a:p>
                      <a:r>
                        <a:rPr lang="en-US" dirty="0">
                          <a:latin typeface="Times New Roman" panose="02020603050405020304" pitchFamily="18" charset="0"/>
                          <a:cs typeface="Times New Roman" panose="02020603050405020304" pitchFamily="18" charset="0"/>
                        </a:rPr>
                        <a:t>RUCHITA LINGARAJU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1DA19ML015</a:t>
                      </a:r>
                    </a:p>
                  </a:txBody>
                  <a:tcPr/>
                </a:tc>
                <a:extLst>
                  <a:ext uri="{0D108BD9-81ED-4DB2-BD59-A6C34878D82A}">
                    <a16:rowId xmlns:a16="http://schemas.microsoft.com/office/drawing/2014/main" val="1236740356"/>
                  </a:ext>
                </a:extLst>
              </a:tr>
            </a:tbl>
          </a:graphicData>
        </a:graphic>
      </p:graphicFrame>
      <p:sp>
        <p:nvSpPr>
          <p:cNvPr id="4" name="TextBox 3">
            <a:extLst>
              <a:ext uri="{FF2B5EF4-FFF2-40B4-BE49-F238E27FC236}">
                <a16:creationId xmlns:a16="http://schemas.microsoft.com/office/drawing/2014/main" id="{90E279B3-79BA-F6EE-4E1C-837D46B3CE10}"/>
              </a:ext>
            </a:extLst>
          </p:cNvPr>
          <p:cNvSpPr txBox="1"/>
          <p:nvPr/>
        </p:nvSpPr>
        <p:spPr>
          <a:xfrm>
            <a:off x="5378727" y="5969668"/>
            <a:ext cx="1505525" cy="307777"/>
          </a:xfrm>
          <a:prstGeom prst="rect">
            <a:avLst/>
          </a:prstGeom>
          <a:noFill/>
        </p:spPr>
        <p:txBody>
          <a:bodyPr wrap="square" rtlCol="0">
            <a:spAutoFit/>
          </a:bodyPr>
          <a:lstStyle/>
          <a:p>
            <a:r>
              <a:rPr lang="en-IN" sz="1400" dirty="0">
                <a:latin typeface="Times New Roman" panose="02020603050405020304" pitchFamily="18" charset="0"/>
                <a:cs typeface="Times New Roman" panose="02020603050405020304" pitchFamily="18" charset="0"/>
              </a:rPr>
              <a:t>SEMESTER – 6</a:t>
            </a:r>
            <a:r>
              <a:rPr lang="en-IN" sz="1400" baseline="30000" dirty="0">
                <a:latin typeface="Times New Roman" panose="02020603050405020304" pitchFamily="18" charset="0"/>
                <a:cs typeface="Times New Roman" panose="02020603050405020304" pitchFamily="18" charset="0"/>
              </a:rPr>
              <a:t>th</a:t>
            </a:r>
            <a:r>
              <a:rPr lang="en-IN" sz="1400" dirty="0">
                <a:latin typeface="Times New Roman" panose="02020603050405020304" pitchFamily="18" charset="0"/>
                <a:cs typeface="Times New Roman" panose="02020603050405020304" pitchFamily="18" charset="0"/>
              </a:rPr>
              <a:t> </a:t>
            </a:r>
          </a:p>
        </p:txBody>
      </p:sp>
      <p:sp>
        <p:nvSpPr>
          <p:cNvPr id="5" name="TextBox 4">
            <a:extLst>
              <a:ext uri="{FF2B5EF4-FFF2-40B4-BE49-F238E27FC236}">
                <a16:creationId xmlns:a16="http://schemas.microsoft.com/office/drawing/2014/main" id="{7DA65DE5-A5E0-7037-CAFA-9E356FD0C7C0}"/>
              </a:ext>
            </a:extLst>
          </p:cNvPr>
          <p:cNvSpPr txBox="1"/>
          <p:nvPr/>
        </p:nvSpPr>
        <p:spPr>
          <a:xfrm>
            <a:off x="2838724" y="607842"/>
            <a:ext cx="6585527" cy="768224"/>
          </a:xfrm>
          <a:prstGeom prst="rect">
            <a:avLst/>
          </a:prstGeom>
          <a:noFill/>
        </p:spPr>
        <p:txBody>
          <a:bodyPr wrap="square" rtlCol="0">
            <a:spAutoFit/>
          </a:bodyPr>
          <a:lstStyle/>
          <a:p>
            <a:pPr algn="ctr">
              <a:lnSpc>
                <a:spcPct val="106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(An Autonomous institution, Aided by Govt. of Karnataka)</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6000"/>
              </a:lnSpc>
              <a:spcAft>
                <a:spcPts val="800"/>
              </a:spcAft>
            </a:pPr>
            <a:r>
              <a:rPr lang="en-IN" sz="1800" b="1" spc="-5" dirty="0">
                <a:effectLst/>
                <a:latin typeface="Times New Roman" panose="02020603050405020304" pitchFamily="18" charset="0"/>
                <a:ea typeface="Calibri" panose="020F0502020204030204" pitchFamily="34" charset="0"/>
                <a:cs typeface="Times New Roman" panose="02020603050405020304" pitchFamily="18" charset="0"/>
              </a:rPr>
              <a:t>Near Jnana</a:t>
            </a:r>
            <a:r>
              <a:rPr lang="en-IN" sz="1800" b="1" spc="-6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b="1" spc="-5" dirty="0">
                <a:effectLst/>
                <a:latin typeface="Times New Roman" panose="02020603050405020304" pitchFamily="18" charset="0"/>
                <a:ea typeface="Calibri" panose="020F0502020204030204" pitchFamily="34" charset="0"/>
                <a:cs typeface="Times New Roman" panose="02020603050405020304" pitchFamily="18" charset="0"/>
              </a:rPr>
              <a:t>Bharathi</a:t>
            </a:r>
            <a:r>
              <a:rPr lang="en-IN" sz="1800" b="1" spc="-65"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b="1" spc="-5" dirty="0">
                <a:effectLst/>
                <a:latin typeface="Times New Roman" panose="02020603050405020304" pitchFamily="18" charset="0"/>
                <a:ea typeface="Calibri" panose="020F0502020204030204" pitchFamily="34" charset="0"/>
                <a:cs typeface="Times New Roman" panose="02020603050405020304" pitchFamily="18" charset="0"/>
              </a:rPr>
              <a:t>Campus,</a:t>
            </a:r>
            <a:r>
              <a:rPr lang="en-IN" sz="1800" b="1" spc="-6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b="1" dirty="0" err="1">
                <a:effectLst/>
                <a:latin typeface="Times New Roman" panose="02020603050405020304" pitchFamily="18" charset="0"/>
                <a:ea typeface="Calibri" panose="020F0502020204030204" pitchFamily="34" charset="0"/>
                <a:cs typeface="Times New Roman" panose="02020603050405020304" pitchFamily="18" charset="0"/>
              </a:rPr>
              <a:t>Malathahalli</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IN" sz="1800" b="1" spc="-55"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Bengaluru</a:t>
            </a:r>
            <a:r>
              <a:rPr lang="en-IN" sz="1800" b="1" spc="-55"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IN" sz="1800" b="1" spc="-6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560056</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26962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A04E5-AD00-2DFC-FB41-B667656112AA}"/>
              </a:ext>
            </a:extLst>
          </p:cNvPr>
          <p:cNvSpPr>
            <a:spLocks noGrp="1"/>
          </p:cNvSpPr>
          <p:nvPr>
            <p:ph type="title"/>
          </p:nvPr>
        </p:nvSpPr>
        <p:spPr/>
        <p:txBody>
          <a:bodyPr/>
          <a:lstStyle/>
          <a:p>
            <a:r>
              <a:rPr lang="en-IN" sz="4400" dirty="0">
                <a:solidFill>
                  <a:schemeClr val="accent1"/>
                </a:solidFill>
                <a:latin typeface="Algerian" panose="04020705040A02060702" pitchFamily="82" charset="0"/>
                <a:cs typeface="Times New Roman" panose="02020603050405020304" pitchFamily="18" charset="0"/>
              </a:rPr>
              <a:t>DC MOTOR DRIVER</a:t>
            </a:r>
            <a:endParaRPr lang="en-IN" dirty="0">
              <a:solidFill>
                <a:schemeClr val="accent1"/>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DD4A8ED9-F2F2-4ACB-65B9-7AFA2DC1EE77}"/>
              </a:ext>
            </a:extLst>
          </p:cNvPr>
          <p:cNvSpPr>
            <a:spLocks noGrp="1"/>
          </p:cNvSpPr>
          <p:nvPr>
            <p:ph idx="1"/>
          </p:nvPr>
        </p:nvSpPr>
        <p:spPr>
          <a:xfrm>
            <a:off x="838199" y="1825625"/>
            <a:ext cx="8329245" cy="4351338"/>
          </a:xfrm>
        </p:spPr>
        <p:txBody>
          <a:bodyPr>
            <a:normAutofit/>
          </a:bodyPr>
          <a:lstStyle/>
          <a:p>
            <a:r>
              <a:rPr lang="en-IN" sz="2000" dirty="0">
                <a:latin typeface="Times New Roman" panose="02020603050405020304" pitchFamily="18" charset="0"/>
                <a:cs typeface="Times New Roman" panose="02020603050405020304" pitchFamily="18" charset="0"/>
              </a:rPr>
              <a:t>L293D Motor Driver is used</a:t>
            </a:r>
          </a:p>
          <a:p>
            <a:r>
              <a:rPr lang="en-US" sz="2000" b="0" i="0" dirty="0">
                <a:effectLst/>
                <a:latin typeface="Times New Roman" panose="02020603050405020304" pitchFamily="18" charset="0"/>
                <a:cs typeface="Times New Roman" panose="02020603050405020304" pitchFamily="18" charset="0"/>
              </a:rPr>
              <a:t>The L293D is a dual-channel H-Bridge motor driver capable of driving a pair of DC motors or one stepper motor.</a:t>
            </a:r>
            <a:endParaRPr lang="en-IN" sz="2000" b="0" i="0" dirty="0">
              <a:effectLst/>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T</a:t>
            </a:r>
            <a:r>
              <a:rPr lang="en-US" sz="2000" b="0" i="0" dirty="0">
                <a:effectLst/>
                <a:latin typeface="Times New Roman" panose="02020603050405020304" pitchFamily="18" charset="0"/>
                <a:cs typeface="Times New Roman" panose="02020603050405020304" pitchFamily="18" charset="0"/>
              </a:rPr>
              <a:t>he L293D motor driver IC actually has two power input pins viz. ‘Vcc1’ and ‘Vcc2’.</a:t>
            </a:r>
          </a:p>
          <a:p>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‘Vcc1’ is used for driving the internal logic circuitry which should be 5V.</a:t>
            </a:r>
          </a:p>
          <a:p>
            <a:r>
              <a:rPr lang="en-US" altLang="en-US" sz="2000" dirty="0">
                <a:latin typeface="Times New Roman" panose="02020603050405020304" pitchFamily="18" charset="0"/>
                <a:cs typeface="Times New Roman" panose="02020603050405020304" pitchFamily="18" charset="0"/>
              </a:rPr>
              <a:t>From </a:t>
            </a:r>
            <a:r>
              <a:rPr lang="en-US" sz="2000" b="0" i="0" dirty="0">
                <a:effectLst/>
                <a:latin typeface="Times New Roman" panose="02020603050405020304" pitchFamily="18" charset="0"/>
                <a:cs typeface="Times New Roman" panose="02020603050405020304" pitchFamily="18" charset="0"/>
              </a:rPr>
              <a:t>‘Vcc2’</a:t>
            </a:r>
            <a:r>
              <a:rPr lang="en-US" altLang="en-US" sz="2000" dirty="0">
                <a:latin typeface="Times New Roman" panose="02020603050405020304" pitchFamily="18" charset="0"/>
                <a:cs typeface="Times New Roman" panose="02020603050405020304" pitchFamily="18" charset="0"/>
              </a:rPr>
              <a:t> </a:t>
            </a:r>
            <a:r>
              <a:rPr lang="en-US" sz="2000" b="0" i="0" dirty="0">
                <a:effectLst/>
                <a:latin typeface="Times New Roman" panose="02020603050405020304" pitchFamily="18" charset="0"/>
                <a:cs typeface="Times New Roman" panose="02020603050405020304" pitchFamily="18" charset="0"/>
              </a:rPr>
              <a:t>pin the H-Bridge gets its power for driving the motors which can be 4.5V to 36V. And they both sink to a common ground named GND.</a:t>
            </a:r>
            <a:endPar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endParaRPr>
          </a:p>
          <a:p>
            <a:r>
              <a:rPr lang="en-US" sz="2000" b="0" i="0" dirty="0">
                <a:effectLst/>
                <a:latin typeface="Times New Roman" panose="02020603050405020304" pitchFamily="18" charset="0"/>
                <a:cs typeface="Times New Roman" panose="02020603050405020304" pitchFamily="18" charset="0"/>
              </a:rPr>
              <a:t>The L293D motor driver’s output channels for the motor A and B are brought out to pins OUT1, OUT2 and OUT3, OUT4 respectively.</a:t>
            </a:r>
            <a:endParaRPr lang="en-IN" sz="3200" dirty="0">
              <a:latin typeface="Times New Roman" panose="02020603050405020304" pitchFamily="18" charset="0"/>
              <a:cs typeface="Times New Roman" panose="02020603050405020304" pitchFamily="18" charset="0"/>
            </a:endParaRPr>
          </a:p>
        </p:txBody>
      </p:sp>
      <p:pic>
        <p:nvPicPr>
          <p:cNvPr id="2050" name="Picture 2" descr="Buy DC MOTOR/ STEPPER MOTOR DRIVER BOARD with L293D IC : ...">
            <a:extLst>
              <a:ext uri="{FF2B5EF4-FFF2-40B4-BE49-F238E27FC236}">
                <a16:creationId xmlns:a16="http://schemas.microsoft.com/office/drawing/2014/main" id="{45D094F9-C2DC-CCA4-AF29-D1DF6DC9692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l="15385" t="10683" r="13286" b="10879"/>
          <a:stretch/>
        </p:blipFill>
        <p:spPr bwMode="auto">
          <a:xfrm>
            <a:off x="9167445" y="2057400"/>
            <a:ext cx="3024555" cy="3607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4673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8F75E-7D49-6BEB-7717-8F5FA09EA918}"/>
              </a:ext>
            </a:extLst>
          </p:cNvPr>
          <p:cNvSpPr>
            <a:spLocks noGrp="1"/>
          </p:cNvSpPr>
          <p:nvPr>
            <p:ph type="title"/>
          </p:nvPr>
        </p:nvSpPr>
        <p:spPr/>
        <p:txBody>
          <a:bodyPr/>
          <a:lstStyle/>
          <a:p>
            <a:r>
              <a:rPr lang="en-IN" sz="4400" dirty="0">
                <a:solidFill>
                  <a:schemeClr val="accent1"/>
                </a:solidFill>
                <a:latin typeface="Algerian" panose="04020705040A02060702" pitchFamily="82" charset="0"/>
                <a:cs typeface="Times New Roman" panose="02020603050405020304" pitchFamily="18" charset="0"/>
              </a:rPr>
              <a:t>KEYPAD</a:t>
            </a:r>
            <a:endParaRPr lang="en-IN" dirty="0">
              <a:solidFill>
                <a:schemeClr val="accent1"/>
              </a:solidFill>
              <a:latin typeface="Algerian" panose="04020705040A02060702" pitchFamily="82" charset="0"/>
            </a:endParaRPr>
          </a:p>
        </p:txBody>
      </p:sp>
      <p:pic>
        <p:nvPicPr>
          <p:cNvPr id="4" name="Content Placeholder 4">
            <a:extLst>
              <a:ext uri="{FF2B5EF4-FFF2-40B4-BE49-F238E27FC236}">
                <a16:creationId xmlns:a16="http://schemas.microsoft.com/office/drawing/2014/main" id="{325D3286-A98A-9F06-CFEE-0A3195A2969A}"/>
              </a:ext>
            </a:extLst>
          </p:cNvPr>
          <p:cNvPicPr>
            <a:picLocks noChangeAspect="1"/>
          </p:cNvPicPr>
          <p:nvPr/>
        </p:nvPicPr>
        <p:blipFill rotWithShape="1">
          <a:blip r:embed="rId2">
            <a:extLst>
              <a:ext uri="{28A0092B-C50C-407E-A947-70E740481C1C}">
                <a14:useLocalDpi xmlns:a14="http://schemas.microsoft.com/office/drawing/2010/main" val="0"/>
              </a:ext>
            </a:extLst>
          </a:blip>
          <a:srcRect r="50000"/>
          <a:stretch/>
        </p:blipFill>
        <p:spPr>
          <a:xfrm>
            <a:off x="9331570" y="1174201"/>
            <a:ext cx="2757854" cy="5243166"/>
          </a:xfrm>
          <a:prstGeom prst="rect">
            <a:avLst/>
          </a:prstGeom>
        </p:spPr>
      </p:pic>
      <p:sp>
        <p:nvSpPr>
          <p:cNvPr id="5" name="Rectangle 1">
            <a:extLst>
              <a:ext uri="{FF2B5EF4-FFF2-40B4-BE49-F238E27FC236}">
                <a16:creationId xmlns:a16="http://schemas.microsoft.com/office/drawing/2014/main" id="{6B405194-EDC7-205D-ED60-FE2DB194A782}"/>
              </a:ext>
            </a:extLst>
          </p:cNvPr>
          <p:cNvSpPr>
            <a:spLocks noGrp="1" noChangeArrowheads="1"/>
          </p:cNvSpPr>
          <p:nvPr>
            <p:ph idx="1"/>
          </p:nvPr>
        </p:nvSpPr>
        <p:spPr bwMode="auto">
          <a:xfrm>
            <a:off x="838200" y="1713097"/>
            <a:ext cx="8367346"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ct val="100000"/>
              </a:lnSpc>
            </a:pPr>
            <a:r>
              <a:rPr kumimoji="0" lang="en-US" altLang="en-US" sz="2000" b="0" i="0" u="none" strike="noStrike" cap="none" normalizeH="0" baseline="0" dirty="0">
                <a:ln>
                  <a:noFill/>
                </a:ln>
                <a:solidFill>
                  <a:srgbClr val="191919"/>
                </a:solidFill>
                <a:effectLst/>
                <a:latin typeface="Times New Roman" panose="02020603050405020304" pitchFamily="18" charset="0"/>
                <a:cs typeface="Times New Roman" panose="02020603050405020304" pitchFamily="18" charset="0"/>
              </a:rPr>
              <a:t>Pressing a button shorts one of the row lines to one of the column lines, allowing current to flow between them. </a:t>
            </a:r>
          </a:p>
          <a:p>
            <a:pPr>
              <a:lnSpc>
                <a:spcPct val="100000"/>
              </a:lnSpc>
            </a:pPr>
            <a:r>
              <a:rPr kumimoji="0" lang="en-US" altLang="en-US" sz="2000" b="0" i="0" u="none" strike="noStrike" cap="none" normalizeH="0" baseline="0" dirty="0">
                <a:ln>
                  <a:noFill/>
                </a:ln>
                <a:solidFill>
                  <a:srgbClr val="191919"/>
                </a:solidFill>
                <a:effectLst/>
                <a:latin typeface="Times New Roman" panose="02020603050405020304" pitchFamily="18" charset="0"/>
                <a:cs typeface="Times New Roman" panose="02020603050405020304" pitchFamily="18" charset="0"/>
              </a:rPr>
              <a:t>For example, when key ‘4’ is pressed, column 1 and row 2 are shorted.</a:t>
            </a:r>
            <a:endParaRPr lang="en-US" alt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Microcontroller sets all the column and row lines to input.</a:t>
            </a:r>
          </a:p>
          <a:p>
            <a:r>
              <a:rPr lang="en-US" sz="2000" dirty="0">
                <a:latin typeface="Times New Roman" panose="02020603050405020304" pitchFamily="18" charset="0"/>
                <a:cs typeface="Times New Roman" panose="02020603050405020304" pitchFamily="18" charset="0"/>
              </a:rPr>
              <a:t>Then, it picks a row and sets it HIGH.</a:t>
            </a:r>
          </a:p>
          <a:p>
            <a:r>
              <a:rPr lang="en-US" sz="2000" dirty="0">
                <a:latin typeface="Times New Roman" panose="02020603050405020304" pitchFamily="18" charset="0"/>
                <a:cs typeface="Times New Roman" panose="02020603050405020304" pitchFamily="18" charset="0"/>
              </a:rPr>
              <a:t>After that, it checks the column lines one at a time.</a:t>
            </a:r>
          </a:p>
          <a:p>
            <a:r>
              <a:rPr lang="en-US" sz="2000" dirty="0">
                <a:latin typeface="Times New Roman" panose="02020603050405020304" pitchFamily="18" charset="0"/>
                <a:cs typeface="Times New Roman" panose="02020603050405020304" pitchFamily="18" charset="0"/>
              </a:rPr>
              <a:t>If the column connection stays LOW, the button on the row has not been pressed.</a:t>
            </a:r>
          </a:p>
          <a:p>
            <a:r>
              <a:rPr lang="en-US" sz="2000" dirty="0">
                <a:latin typeface="Times New Roman" panose="02020603050405020304" pitchFamily="18" charset="0"/>
                <a:cs typeface="Times New Roman" panose="02020603050405020304" pitchFamily="18" charset="0"/>
              </a:rPr>
              <a:t>If it goes HIGH, the microcontroller knows which row was set HIGH, and which column was detected HIGH when checked.</a:t>
            </a:r>
          </a:p>
          <a:p>
            <a:pPr>
              <a:lnSpc>
                <a:spcPct val="100000"/>
              </a:lnSpc>
            </a:pPr>
            <a:r>
              <a:rPr lang="en-US" sz="2000" dirty="0">
                <a:latin typeface="Times New Roman" panose="02020603050405020304" pitchFamily="18" charset="0"/>
                <a:cs typeface="Times New Roman" panose="02020603050405020304" pitchFamily="18" charset="0"/>
              </a:rPr>
              <a:t>Finally, it knows which button was pressed that corresponds to detected row &amp; column.</a:t>
            </a:r>
          </a:p>
          <a:p>
            <a:pPr>
              <a:lnSpc>
                <a:spcPct val="100000"/>
              </a:lnSpc>
            </a:pPr>
            <a:endParaRPr kumimoji="0" lang="en-US" altLang="en-US" sz="2000" b="0" i="0" u="none" strike="noStrike" cap="none" normalizeH="0" baseline="0" dirty="0">
              <a:ln>
                <a:noFill/>
              </a:ln>
              <a:solidFill>
                <a:srgbClr val="191919"/>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9743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568FE-6D13-6378-931A-B8FF52D804C8}"/>
              </a:ext>
            </a:extLst>
          </p:cNvPr>
          <p:cNvSpPr>
            <a:spLocks noGrp="1"/>
          </p:cNvSpPr>
          <p:nvPr>
            <p:ph type="title"/>
          </p:nvPr>
        </p:nvSpPr>
        <p:spPr/>
        <p:txBody>
          <a:bodyPr/>
          <a:lstStyle/>
          <a:p>
            <a:r>
              <a:rPr lang="en-IN" sz="4400" dirty="0">
                <a:solidFill>
                  <a:schemeClr val="accent1"/>
                </a:solidFill>
                <a:latin typeface="Algerian" panose="04020705040A02060702" pitchFamily="82" charset="0"/>
                <a:cs typeface="Times New Roman" panose="02020603050405020304" pitchFamily="18" charset="0"/>
              </a:rPr>
              <a:t>RACK AND PINION </a:t>
            </a:r>
            <a:endParaRPr lang="en-IN" dirty="0">
              <a:solidFill>
                <a:schemeClr val="accent1"/>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8E5E27E3-024C-5E7C-2CFB-2CD11C4AE0C8}"/>
              </a:ext>
            </a:extLst>
          </p:cNvPr>
          <p:cNvSpPr>
            <a:spLocks noGrp="1"/>
          </p:cNvSpPr>
          <p:nvPr>
            <p:ph idx="1"/>
          </p:nvPr>
        </p:nvSpPr>
        <p:spPr>
          <a:xfrm>
            <a:off x="838200" y="1825625"/>
            <a:ext cx="6626470" cy="4117975"/>
          </a:xfrm>
        </p:spPr>
        <p:txBody>
          <a:bodyPr/>
          <a:lstStyle/>
          <a:p>
            <a:r>
              <a:rPr lang="en-IN" dirty="0"/>
              <a:t>This pinion will be connected with DC motor.</a:t>
            </a:r>
          </a:p>
          <a:p>
            <a:r>
              <a:rPr lang="en-IN" dirty="0"/>
              <a:t>The pinion will help to move the rack attached with it.</a:t>
            </a:r>
          </a:p>
          <a:p>
            <a:r>
              <a:rPr lang="en-IN" dirty="0"/>
              <a:t>Thus it helps in pushing the  piston of the syringe.</a:t>
            </a:r>
          </a:p>
        </p:txBody>
      </p:sp>
      <p:pic>
        <p:nvPicPr>
          <p:cNvPr id="1026" name="Picture 2" descr="Ms Polished Rack And Pinion Gear, For Industrial Purpose, Rs 2000/set | ID:  21674195333">
            <a:extLst>
              <a:ext uri="{FF2B5EF4-FFF2-40B4-BE49-F238E27FC236}">
                <a16:creationId xmlns:a16="http://schemas.microsoft.com/office/drawing/2014/main" id="{4169B6DD-7F19-6E5B-0136-4A35F871B3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4670" y="1420690"/>
            <a:ext cx="4016619" cy="4016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3822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1F19E-BAE4-5778-E67F-1A8080ED7664}"/>
              </a:ext>
            </a:extLst>
          </p:cNvPr>
          <p:cNvSpPr>
            <a:spLocks noGrp="1"/>
          </p:cNvSpPr>
          <p:nvPr>
            <p:ph type="title"/>
          </p:nvPr>
        </p:nvSpPr>
        <p:spPr/>
        <p:txBody>
          <a:bodyPr/>
          <a:lstStyle/>
          <a:p>
            <a:r>
              <a:rPr lang="en-IN" dirty="0">
                <a:solidFill>
                  <a:schemeClr val="accent1"/>
                </a:solidFill>
                <a:latin typeface="Algerian" panose="04020705040A02060702" pitchFamily="82" charset="0"/>
              </a:rPr>
              <a:t>SYRINGE</a:t>
            </a:r>
          </a:p>
        </p:txBody>
      </p:sp>
      <p:sp>
        <p:nvSpPr>
          <p:cNvPr id="3" name="Content Placeholder 2">
            <a:extLst>
              <a:ext uri="{FF2B5EF4-FFF2-40B4-BE49-F238E27FC236}">
                <a16:creationId xmlns:a16="http://schemas.microsoft.com/office/drawing/2014/main" id="{BA405927-CE1B-82E1-8DD6-61EACBEE4710}"/>
              </a:ext>
            </a:extLst>
          </p:cNvPr>
          <p:cNvSpPr>
            <a:spLocks noGrp="1"/>
          </p:cNvSpPr>
          <p:nvPr>
            <p:ph idx="1"/>
          </p:nvPr>
        </p:nvSpPr>
        <p:spPr>
          <a:xfrm>
            <a:off x="768351" y="2296680"/>
            <a:ext cx="5257800" cy="4288848"/>
          </a:xfrm>
        </p:spPr>
        <p:txBody>
          <a:bodyPr/>
          <a:lstStyle/>
          <a:p>
            <a:r>
              <a:rPr lang="en-IN" dirty="0"/>
              <a:t>6ml Syringe is used.</a:t>
            </a:r>
          </a:p>
          <a:p>
            <a:r>
              <a:rPr lang="en-IN" dirty="0"/>
              <a:t>Piston will be connected with the rack which will push it.</a:t>
            </a:r>
          </a:p>
          <a:p>
            <a:r>
              <a:rPr lang="en-IN" dirty="0"/>
              <a:t>Fluid inside the syringe will be pushed out.</a:t>
            </a:r>
          </a:p>
        </p:txBody>
      </p:sp>
      <p:pic>
        <p:nvPicPr>
          <p:cNvPr id="5" name="Picture 4">
            <a:extLst>
              <a:ext uri="{FF2B5EF4-FFF2-40B4-BE49-F238E27FC236}">
                <a16:creationId xmlns:a16="http://schemas.microsoft.com/office/drawing/2014/main" id="{066CC9EC-ADCB-C2B9-5B66-703C473EE5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5850" y="1224107"/>
            <a:ext cx="5747403" cy="4288848"/>
          </a:xfrm>
          <a:prstGeom prst="rect">
            <a:avLst/>
          </a:prstGeom>
        </p:spPr>
      </p:pic>
    </p:spTree>
    <p:extLst>
      <p:ext uri="{BB962C8B-B14F-4D97-AF65-F5344CB8AC3E}">
        <p14:creationId xmlns:p14="http://schemas.microsoft.com/office/powerpoint/2010/main" val="117885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6287-EC01-56F6-E77D-2B93619E898D}"/>
              </a:ext>
            </a:extLst>
          </p:cNvPr>
          <p:cNvSpPr>
            <a:spLocks noGrp="1"/>
          </p:cNvSpPr>
          <p:nvPr>
            <p:ph type="title"/>
          </p:nvPr>
        </p:nvSpPr>
        <p:spPr>
          <a:xfrm>
            <a:off x="530469" y="109537"/>
            <a:ext cx="10515600" cy="756688"/>
          </a:xfrm>
        </p:spPr>
        <p:txBody>
          <a:bodyPr/>
          <a:lstStyle/>
          <a:p>
            <a:r>
              <a:rPr lang="en-IN" dirty="0">
                <a:solidFill>
                  <a:schemeClr val="accent1"/>
                </a:solidFill>
                <a:latin typeface="Algerian" panose="04020705040A02060702" pitchFamily="82" charset="0"/>
                <a:cs typeface="Times New Roman" panose="02020603050405020304" pitchFamily="18" charset="0"/>
              </a:rPr>
              <a:t>WORKING CIRCUIT </a:t>
            </a:r>
          </a:p>
        </p:txBody>
      </p:sp>
      <p:pic>
        <p:nvPicPr>
          <p:cNvPr id="5" name="Content Placeholder 4">
            <a:extLst>
              <a:ext uri="{FF2B5EF4-FFF2-40B4-BE49-F238E27FC236}">
                <a16:creationId xmlns:a16="http://schemas.microsoft.com/office/drawing/2014/main" id="{0A351DCD-5B6B-1707-EBFE-B910103957CE}"/>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tretch>
            <a:fillRect/>
          </a:stretch>
        </p:blipFill>
        <p:spPr>
          <a:xfrm rot="10800000">
            <a:off x="2076592" y="1060266"/>
            <a:ext cx="8038815" cy="5626650"/>
          </a:xfrm>
        </p:spPr>
      </p:pic>
    </p:spTree>
    <p:extLst>
      <p:ext uri="{BB962C8B-B14F-4D97-AF65-F5344CB8AC3E}">
        <p14:creationId xmlns:p14="http://schemas.microsoft.com/office/powerpoint/2010/main" val="15796938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7CEC-0136-BAD3-62B9-8559A290301B}"/>
              </a:ext>
            </a:extLst>
          </p:cNvPr>
          <p:cNvSpPr>
            <a:spLocks noGrp="1"/>
          </p:cNvSpPr>
          <p:nvPr>
            <p:ph type="title"/>
          </p:nvPr>
        </p:nvSpPr>
        <p:spPr>
          <a:xfrm>
            <a:off x="838200" y="105508"/>
            <a:ext cx="10515600" cy="811457"/>
          </a:xfrm>
        </p:spPr>
        <p:txBody>
          <a:bodyPr/>
          <a:lstStyle/>
          <a:p>
            <a:r>
              <a:rPr lang="en-IN" dirty="0">
                <a:solidFill>
                  <a:schemeClr val="accent1"/>
                </a:solidFill>
                <a:latin typeface="Algerian" panose="04020705040A02060702" pitchFamily="82" charset="0"/>
                <a:cs typeface="Times New Roman" panose="02020603050405020304" pitchFamily="18" charset="0"/>
              </a:rPr>
              <a:t>RESULT</a:t>
            </a:r>
          </a:p>
        </p:txBody>
      </p:sp>
      <p:pic>
        <p:nvPicPr>
          <p:cNvPr id="13" name="Picture 12">
            <a:extLst>
              <a:ext uri="{FF2B5EF4-FFF2-40B4-BE49-F238E27FC236}">
                <a16:creationId xmlns:a16="http://schemas.microsoft.com/office/drawing/2014/main" id="{054857A8-9B54-BEB6-D2E7-4517679331AF}"/>
              </a:ext>
            </a:extLst>
          </p:cNvPr>
          <p:cNvPicPr>
            <a:picLocks noChangeAspect="1"/>
          </p:cNvPicPr>
          <p:nvPr/>
        </p:nvPicPr>
        <p:blipFill rotWithShape="1">
          <a:blip r:embed="rId2">
            <a:extLst>
              <a:ext uri="{28A0092B-C50C-407E-A947-70E740481C1C}">
                <a14:useLocalDpi xmlns:a14="http://schemas.microsoft.com/office/drawing/2010/main" val="0"/>
              </a:ext>
            </a:extLst>
          </a:blip>
          <a:srcRect t="21154" b="14872"/>
          <a:stretch/>
        </p:blipFill>
        <p:spPr>
          <a:xfrm>
            <a:off x="838200" y="1060694"/>
            <a:ext cx="3591633" cy="1723293"/>
          </a:xfrm>
          <a:prstGeom prst="rect">
            <a:avLst/>
          </a:prstGeom>
        </p:spPr>
      </p:pic>
      <p:pic>
        <p:nvPicPr>
          <p:cNvPr id="21" name="Picture 20">
            <a:extLst>
              <a:ext uri="{FF2B5EF4-FFF2-40B4-BE49-F238E27FC236}">
                <a16:creationId xmlns:a16="http://schemas.microsoft.com/office/drawing/2014/main" id="{8CAF9EDC-436E-8014-7A8E-95F75D2F59A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00000"/>
                    </a14:imgEffect>
                  </a14:imgLayer>
                </a14:imgProps>
              </a:ext>
              <a:ext uri="{28A0092B-C50C-407E-A947-70E740481C1C}">
                <a14:useLocalDpi xmlns:a14="http://schemas.microsoft.com/office/drawing/2010/main" val="0"/>
              </a:ext>
            </a:extLst>
          </a:blip>
          <a:srcRect t="26667" b="17435"/>
          <a:stretch/>
        </p:blipFill>
        <p:spPr>
          <a:xfrm>
            <a:off x="838200" y="2848707"/>
            <a:ext cx="3591633" cy="1723293"/>
          </a:xfrm>
          <a:prstGeom prst="rect">
            <a:avLst/>
          </a:prstGeom>
        </p:spPr>
      </p:pic>
      <p:pic>
        <p:nvPicPr>
          <p:cNvPr id="23" name="Picture 22">
            <a:extLst>
              <a:ext uri="{FF2B5EF4-FFF2-40B4-BE49-F238E27FC236}">
                <a16:creationId xmlns:a16="http://schemas.microsoft.com/office/drawing/2014/main" id="{008AD91C-CFB6-53F2-656C-5D12A5AA41C8}"/>
              </a:ext>
            </a:extLst>
          </p:cNvPr>
          <p:cNvPicPr>
            <a:picLocks noChangeAspect="1"/>
          </p:cNvPicPr>
          <p:nvPr/>
        </p:nvPicPr>
        <p:blipFill rotWithShape="1">
          <a:blip r:embed="rId5">
            <a:extLst>
              <a:ext uri="{BEBA8EAE-BF5A-486C-A8C5-ECC9F3942E4B}">
                <a14:imgProps xmlns:a14="http://schemas.microsoft.com/office/drawing/2010/main">
                  <a14:imgLayer r:embed="rId6">
                    <a14:imgEffect>
                      <a14:saturation sat="200000"/>
                    </a14:imgEffect>
                  </a14:imgLayer>
                </a14:imgProps>
              </a:ext>
              <a:ext uri="{28A0092B-C50C-407E-A947-70E740481C1C}">
                <a14:useLocalDpi xmlns:a14="http://schemas.microsoft.com/office/drawing/2010/main" val="0"/>
              </a:ext>
            </a:extLst>
          </a:blip>
          <a:srcRect t="27949" b="21154"/>
          <a:stretch/>
        </p:blipFill>
        <p:spPr>
          <a:xfrm>
            <a:off x="838200" y="4636720"/>
            <a:ext cx="3593110" cy="1723293"/>
          </a:xfrm>
          <a:prstGeom prst="rect">
            <a:avLst/>
          </a:prstGeom>
        </p:spPr>
      </p:pic>
      <p:sp>
        <p:nvSpPr>
          <p:cNvPr id="25" name="Content Placeholder 24">
            <a:extLst>
              <a:ext uri="{FF2B5EF4-FFF2-40B4-BE49-F238E27FC236}">
                <a16:creationId xmlns:a16="http://schemas.microsoft.com/office/drawing/2014/main" id="{A4C5D3F7-4CF1-159A-B7D0-C77054E06E79}"/>
              </a:ext>
            </a:extLst>
          </p:cNvPr>
          <p:cNvSpPr>
            <a:spLocks noGrp="1"/>
          </p:cNvSpPr>
          <p:nvPr>
            <p:ph idx="1"/>
          </p:nvPr>
        </p:nvSpPr>
        <p:spPr>
          <a:xfrm>
            <a:off x="5477607" y="1060693"/>
            <a:ext cx="6280283" cy="2236689"/>
          </a:xfrm>
        </p:spPr>
        <p:txBody>
          <a:bodyPr>
            <a:normAutofit lnSpcReduction="10000"/>
          </a:bodyPr>
          <a:lstStyle/>
          <a:p>
            <a:r>
              <a:rPr lang="en-IN" dirty="0"/>
              <a:t>Once Arduino connected to laptop, LCD will glow and will show “Welcome”.</a:t>
            </a:r>
          </a:p>
          <a:p>
            <a:r>
              <a:rPr lang="en-IN" dirty="0"/>
              <a:t>‘Enter “ml”’ will be displayed.</a:t>
            </a:r>
          </a:p>
          <a:p>
            <a:r>
              <a:rPr lang="en-IN" dirty="0"/>
              <a:t>After typing 1000 using keypad, the piston will push 1ml .</a:t>
            </a:r>
          </a:p>
        </p:txBody>
      </p:sp>
      <p:graphicFrame>
        <p:nvGraphicFramePr>
          <p:cNvPr id="3" name="Table 3">
            <a:extLst>
              <a:ext uri="{FF2B5EF4-FFF2-40B4-BE49-F238E27FC236}">
                <a16:creationId xmlns:a16="http://schemas.microsoft.com/office/drawing/2014/main" id="{F8F509E4-F84B-BD4C-24EA-41970759F990}"/>
              </a:ext>
            </a:extLst>
          </p:cNvPr>
          <p:cNvGraphicFramePr>
            <a:graphicFrameLocks noGrp="1"/>
          </p:cNvGraphicFramePr>
          <p:nvPr>
            <p:extLst>
              <p:ext uri="{D42A27DB-BD31-4B8C-83A1-F6EECF244321}">
                <p14:modId xmlns:p14="http://schemas.microsoft.com/office/powerpoint/2010/main" val="11141045"/>
              </p:ext>
            </p:extLst>
          </p:nvPr>
        </p:nvGraphicFramePr>
        <p:xfrm>
          <a:off x="5347855" y="3445729"/>
          <a:ext cx="6410034" cy="3138036"/>
        </p:xfrm>
        <a:graphic>
          <a:graphicData uri="http://schemas.openxmlformats.org/drawingml/2006/table">
            <a:tbl>
              <a:tblPr firstRow="1" bandRow="1">
                <a:tableStyleId>{5C22544A-7EE6-4342-B048-85BDC9FD1C3A}</a:tableStyleId>
              </a:tblPr>
              <a:tblGrid>
                <a:gridCol w="886690">
                  <a:extLst>
                    <a:ext uri="{9D8B030D-6E8A-4147-A177-3AD203B41FA5}">
                      <a16:colId xmlns:a16="http://schemas.microsoft.com/office/drawing/2014/main" val="2284736545"/>
                    </a:ext>
                  </a:extLst>
                </a:gridCol>
                <a:gridCol w="2992582">
                  <a:extLst>
                    <a:ext uri="{9D8B030D-6E8A-4147-A177-3AD203B41FA5}">
                      <a16:colId xmlns:a16="http://schemas.microsoft.com/office/drawing/2014/main" val="2155034294"/>
                    </a:ext>
                  </a:extLst>
                </a:gridCol>
                <a:gridCol w="2530762">
                  <a:extLst>
                    <a:ext uri="{9D8B030D-6E8A-4147-A177-3AD203B41FA5}">
                      <a16:colId xmlns:a16="http://schemas.microsoft.com/office/drawing/2014/main" val="3330901057"/>
                    </a:ext>
                  </a:extLst>
                </a:gridCol>
              </a:tblGrid>
              <a:tr h="416326">
                <a:tc>
                  <a:txBody>
                    <a:bodyPr/>
                    <a:lstStyle/>
                    <a:p>
                      <a:pPr algn="ctr"/>
                      <a:r>
                        <a:rPr lang="en-IN" dirty="0"/>
                        <a:t>SL.NO.</a:t>
                      </a:r>
                    </a:p>
                  </a:txBody>
                  <a:tcPr/>
                </a:tc>
                <a:tc>
                  <a:txBody>
                    <a:bodyPr/>
                    <a:lstStyle/>
                    <a:p>
                      <a:pPr algn="ctr"/>
                      <a:r>
                        <a:rPr lang="en-IN" dirty="0"/>
                        <a:t>NUMBER ENTERED BY KEYPAD</a:t>
                      </a:r>
                    </a:p>
                  </a:txBody>
                  <a:tcPr/>
                </a:tc>
                <a:tc>
                  <a:txBody>
                    <a:bodyPr/>
                    <a:lstStyle/>
                    <a:p>
                      <a:pPr algn="ctr"/>
                      <a:r>
                        <a:rPr lang="en-IN" dirty="0"/>
                        <a:t>PISTON WILL BE PUSHED (ml)</a:t>
                      </a:r>
                    </a:p>
                  </a:txBody>
                  <a:tcPr/>
                </a:tc>
                <a:extLst>
                  <a:ext uri="{0D108BD9-81ED-4DB2-BD59-A6C34878D82A}">
                    <a16:rowId xmlns:a16="http://schemas.microsoft.com/office/drawing/2014/main" val="2854198232"/>
                  </a:ext>
                </a:extLst>
              </a:tr>
              <a:tr h="416326">
                <a:tc>
                  <a:txBody>
                    <a:bodyPr/>
                    <a:lstStyle/>
                    <a:p>
                      <a:r>
                        <a:rPr lang="en-IN" dirty="0"/>
                        <a:t>1</a:t>
                      </a:r>
                    </a:p>
                  </a:txBody>
                  <a:tcPr/>
                </a:tc>
                <a:tc>
                  <a:txBody>
                    <a:bodyPr/>
                    <a:lstStyle/>
                    <a:p>
                      <a:r>
                        <a:rPr lang="en-IN" dirty="0"/>
                        <a:t>1000</a:t>
                      </a:r>
                    </a:p>
                  </a:txBody>
                  <a:tcPr/>
                </a:tc>
                <a:tc>
                  <a:txBody>
                    <a:bodyPr/>
                    <a:lstStyle/>
                    <a:p>
                      <a:r>
                        <a:rPr lang="en-IN" dirty="0"/>
                        <a:t>1</a:t>
                      </a:r>
                    </a:p>
                  </a:txBody>
                  <a:tcPr/>
                </a:tc>
                <a:extLst>
                  <a:ext uri="{0D108BD9-81ED-4DB2-BD59-A6C34878D82A}">
                    <a16:rowId xmlns:a16="http://schemas.microsoft.com/office/drawing/2014/main" val="950782180"/>
                  </a:ext>
                </a:extLst>
              </a:tr>
              <a:tr h="416326">
                <a:tc>
                  <a:txBody>
                    <a:bodyPr/>
                    <a:lstStyle/>
                    <a:p>
                      <a:r>
                        <a:rPr lang="en-IN" dirty="0"/>
                        <a:t>2</a:t>
                      </a:r>
                    </a:p>
                  </a:txBody>
                  <a:tcPr/>
                </a:tc>
                <a:tc>
                  <a:txBody>
                    <a:bodyPr/>
                    <a:lstStyle/>
                    <a:p>
                      <a:r>
                        <a:rPr lang="en-IN" dirty="0"/>
                        <a:t>2000</a:t>
                      </a:r>
                    </a:p>
                  </a:txBody>
                  <a:tcPr/>
                </a:tc>
                <a:tc>
                  <a:txBody>
                    <a:bodyPr/>
                    <a:lstStyle/>
                    <a:p>
                      <a:r>
                        <a:rPr lang="en-IN" dirty="0"/>
                        <a:t>2</a:t>
                      </a:r>
                    </a:p>
                  </a:txBody>
                  <a:tcPr/>
                </a:tc>
                <a:extLst>
                  <a:ext uri="{0D108BD9-81ED-4DB2-BD59-A6C34878D82A}">
                    <a16:rowId xmlns:a16="http://schemas.microsoft.com/office/drawing/2014/main" val="2747112719"/>
                  </a:ext>
                </a:extLst>
              </a:tr>
              <a:tr h="416326">
                <a:tc>
                  <a:txBody>
                    <a:bodyPr/>
                    <a:lstStyle/>
                    <a:p>
                      <a:r>
                        <a:rPr lang="en-IN" dirty="0"/>
                        <a:t>3</a:t>
                      </a:r>
                    </a:p>
                  </a:txBody>
                  <a:tcPr/>
                </a:tc>
                <a:tc>
                  <a:txBody>
                    <a:bodyPr/>
                    <a:lstStyle/>
                    <a:p>
                      <a:r>
                        <a:rPr lang="en-IN" dirty="0"/>
                        <a:t>3000</a:t>
                      </a:r>
                    </a:p>
                  </a:txBody>
                  <a:tcPr/>
                </a:tc>
                <a:tc>
                  <a:txBody>
                    <a:bodyPr/>
                    <a:lstStyle/>
                    <a:p>
                      <a:r>
                        <a:rPr lang="en-IN" dirty="0"/>
                        <a:t>3</a:t>
                      </a:r>
                    </a:p>
                  </a:txBody>
                  <a:tcPr/>
                </a:tc>
                <a:extLst>
                  <a:ext uri="{0D108BD9-81ED-4DB2-BD59-A6C34878D82A}">
                    <a16:rowId xmlns:a16="http://schemas.microsoft.com/office/drawing/2014/main" val="2716767405"/>
                  </a:ext>
                </a:extLst>
              </a:tr>
              <a:tr h="416326">
                <a:tc>
                  <a:txBody>
                    <a:bodyPr/>
                    <a:lstStyle/>
                    <a:p>
                      <a:r>
                        <a:rPr lang="en-IN" dirty="0"/>
                        <a:t>4</a:t>
                      </a:r>
                    </a:p>
                  </a:txBody>
                  <a:tcPr/>
                </a:tc>
                <a:tc>
                  <a:txBody>
                    <a:bodyPr/>
                    <a:lstStyle/>
                    <a:p>
                      <a:r>
                        <a:rPr lang="en-IN" dirty="0"/>
                        <a:t>4000</a:t>
                      </a:r>
                    </a:p>
                  </a:txBody>
                  <a:tcPr/>
                </a:tc>
                <a:tc>
                  <a:txBody>
                    <a:bodyPr/>
                    <a:lstStyle/>
                    <a:p>
                      <a:r>
                        <a:rPr lang="en-IN" dirty="0"/>
                        <a:t>4</a:t>
                      </a:r>
                    </a:p>
                  </a:txBody>
                  <a:tcPr/>
                </a:tc>
                <a:extLst>
                  <a:ext uri="{0D108BD9-81ED-4DB2-BD59-A6C34878D82A}">
                    <a16:rowId xmlns:a16="http://schemas.microsoft.com/office/drawing/2014/main" val="4141481165"/>
                  </a:ext>
                </a:extLst>
              </a:tr>
              <a:tr h="416326">
                <a:tc>
                  <a:txBody>
                    <a:bodyPr/>
                    <a:lstStyle/>
                    <a:p>
                      <a:r>
                        <a:rPr lang="en-IN" dirty="0"/>
                        <a:t>5</a:t>
                      </a:r>
                    </a:p>
                  </a:txBody>
                  <a:tcPr/>
                </a:tc>
                <a:tc>
                  <a:txBody>
                    <a:bodyPr/>
                    <a:lstStyle/>
                    <a:p>
                      <a:r>
                        <a:rPr lang="en-IN" dirty="0"/>
                        <a:t>5000</a:t>
                      </a:r>
                    </a:p>
                  </a:txBody>
                  <a:tcPr/>
                </a:tc>
                <a:tc>
                  <a:txBody>
                    <a:bodyPr/>
                    <a:lstStyle/>
                    <a:p>
                      <a:r>
                        <a:rPr lang="en-IN" dirty="0"/>
                        <a:t>5</a:t>
                      </a:r>
                    </a:p>
                  </a:txBody>
                  <a:tcPr/>
                </a:tc>
                <a:extLst>
                  <a:ext uri="{0D108BD9-81ED-4DB2-BD59-A6C34878D82A}">
                    <a16:rowId xmlns:a16="http://schemas.microsoft.com/office/drawing/2014/main" val="3832502309"/>
                  </a:ext>
                </a:extLst>
              </a:tr>
              <a:tr h="416326">
                <a:tc>
                  <a:txBody>
                    <a:bodyPr/>
                    <a:lstStyle/>
                    <a:p>
                      <a:r>
                        <a:rPr lang="en-IN" dirty="0"/>
                        <a:t>6</a:t>
                      </a:r>
                    </a:p>
                  </a:txBody>
                  <a:tcPr/>
                </a:tc>
                <a:tc>
                  <a:txBody>
                    <a:bodyPr/>
                    <a:lstStyle/>
                    <a:p>
                      <a:r>
                        <a:rPr lang="en-IN" dirty="0"/>
                        <a:t>6000</a:t>
                      </a:r>
                    </a:p>
                  </a:txBody>
                  <a:tcPr/>
                </a:tc>
                <a:tc>
                  <a:txBody>
                    <a:bodyPr/>
                    <a:lstStyle/>
                    <a:p>
                      <a:r>
                        <a:rPr lang="en-IN" dirty="0"/>
                        <a:t>6</a:t>
                      </a:r>
                    </a:p>
                  </a:txBody>
                  <a:tcPr/>
                </a:tc>
                <a:extLst>
                  <a:ext uri="{0D108BD9-81ED-4DB2-BD59-A6C34878D82A}">
                    <a16:rowId xmlns:a16="http://schemas.microsoft.com/office/drawing/2014/main" val="1255779181"/>
                  </a:ext>
                </a:extLst>
              </a:tr>
            </a:tbl>
          </a:graphicData>
        </a:graphic>
      </p:graphicFrame>
    </p:spTree>
    <p:extLst>
      <p:ext uri="{BB962C8B-B14F-4D97-AF65-F5344CB8AC3E}">
        <p14:creationId xmlns:p14="http://schemas.microsoft.com/office/powerpoint/2010/main" val="4166961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7501A-5085-AEBC-ABCE-48C8CE74BDA0}"/>
              </a:ext>
            </a:extLst>
          </p:cNvPr>
          <p:cNvSpPr>
            <a:spLocks noGrp="1"/>
          </p:cNvSpPr>
          <p:nvPr>
            <p:ph type="title"/>
          </p:nvPr>
        </p:nvSpPr>
        <p:spPr/>
        <p:txBody>
          <a:bodyPr/>
          <a:lstStyle/>
          <a:p>
            <a:r>
              <a:rPr lang="en-IN" dirty="0">
                <a:solidFill>
                  <a:schemeClr val="accent1"/>
                </a:solidFill>
                <a:latin typeface="Algerian" panose="04020705040A02060702" pitchFamily="82" charset="0"/>
              </a:rPr>
              <a:t>REFERENCES</a:t>
            </a:r>
          </a:p>
        </p:txBody>
      </p:sp>
      <p:sp>
        <p:nvSpPr>
          <p:cNvPr id="3" name="Content Placeholder 2">
            <a:extLst>
              <a:ext uri="{FF2B5EF4-FFF2-40B4-BE49-F238E27FC236}">
                <a16:creationId xmlns:a16="http://schemas.microsoft.com/office/drawing/2014/main" id="{5171B9EA-DEB8-1084-BE0E-B349B6C7C025}"/>
              </a:ext>
            </a:extLst>
          </p:cNvPr>
          <p:cNvSpPr>
            <a:spLocks noGrp="1"/>
          </p:cNvSpPr>
          <p:nvPr>
            <p:ph idx="1"/>
          </p:nvPr>
        </p:nvSpPr>
        <p:spPr/>
        <p:txBody>
          <a:bodyPr>
            <a:normAutofit/>
          </a:bodyPr>
          <a:lstStyle/>
          <a:p>
            <a:r>
              <a:rPr lang="en-IN" sz="1800" dirty="0">
                <a:latin typeface="Times New Roman" panose="02020603050405020304" pitchFamily="18" charset="0"/>
                <a:cs typeface="Times New Roman" panose="02020603050405020304" pitchFamily="18" charset="0"/>
              </a:rPr>
              <a:t>Nour Merhi , Nour Mohamad , George </a:t>
            </a:r>
            <a:r>
              <a:rPr lang="en-IN" sz="1800" dirty="0" err="1">
                <a:latin typeface="Times New Roman" panose="02020603050405020304" pitchFamily="18" charset="0"/>
                <a:cs typeface="Times New Roman" panose="02020603050405020304" pitchFamily="18" charset="0"/>
              </a:rPr>
              <a:t>HajjMoussa</a:t>
            </a:r>
            <a:r>
              <a:rPr lang="en-IN" sz="1800" dirty="0">
                <a:latin typeface="Times New Roman" panose="02020603050405020304" pitchFamily="18" charset="0"/>
                <a:cs typeface="Times New Roman" panose="02020603050405020304" pitchFamily="18" charset="0"/>
              </a:rPr>
              <a:t> , Ahmad </a:t>
            </a:r>
            <a:r>
              <a:rPr lang="en-IN" sz="1800" dirty="0" err="1">
                <a:latin typeface="Times New Roman" panose="02020603050405020304" pitchFamily="18" charset="0"/>
                <a:cs typeface="Times New Roman" panose="02020603050405020304" pitchFamily="18" charset="0"/>
              </a:rPr>
              <a:t>ElSayed</a:t>
            </a:r>
            <a:r>
              <a:rPr lang="en-IN" sz="1800" dirty="0">
                <a:latin typeface="Times New Roman" panose="02020603050405020304" pitchFamily="18" charset="0"/>
                <a:cs typeface="Times New Roman" panose="02020603050405020304" pitchFamily="18" charset="0"/>
              </a:rPr>
              <a:t> , Saeed H. </a:t>
            </a:r>
            <a:r>
              <a:rPr lang="en-IN" sz="1800" dirty="0" err="1">
                <a:latin typeface="Times New Roman" panose="02020603050405020304" pitchFamily="18" charset="0"/>
                <a:cs typeface="Times New Roman" panose="02020603050405020304" pitchFamily="18" charset="0"/>
              </a:rPr>
              <a:t>Bamashmos</a:t>
            </a:r>
            <a:r>
              <a:rPr lang="en-IN" sz="1800" dirty="0">
                <a:latin typeface="Times New Roman" panose="02020603050405020304" pitchFamily="18" charset="0"/>
                <a:cs typeface="Times New Roman" panose="02020603050405020304" pitchFamily="18" charset="0"/>
              </a:rPr>
              <a:t> , Lara </a:t>
            </a:r>
            <a:r>
              <a:rPr lang="en-IN" sz="1800" dirty="0" err="1">
                <a:latin typeface="Times New Roman" panose="02020603050405020304" pitchFamily="18" charset="0"/>
                <a:cs typeface="Times New Roman" panose="02020603050405020304" pitchFamily="18" charset="0"/>
              </a:rPr>
              <a:t>Hamawy</a:t>
            </a:r>
            <a:r>
              <a:rPr lang="en-IN" sz="180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Mohamad </a:t>
            </a:r>
            <a:r>
              <a:rPr lang="en-IN" sz="1800" dirty="0" err="1">
                <a:latin typeface="Times New Roman" panose="02020603050405020304" pitchFamily="18" charset="0"/>
                <a:cs typeface="Times New Roman" panose="02020603050405020304" pitchFamily="18" charset="0"/>
              </a:rPr>
              <a:t>HajjHassan</a:t>
            </a:r>
            <a:r>
              <a:rPr lang="en-IN" sz="1800" dirty="0">
                <a:latin typeface="Times New Roman" panose="02020603050405020304" pitchFamily="18" charset="0"/>
                <a:cs typeface="Times New Roman" panose="02020603050405020304" pitchFamily="18" charset="0"/>
              </a:rPr>
              <a:t>, Mohamad Abou Ali &amp; Abdallah Kassem, ‘An Intelligent Infusion Flow Controlled Syringe Infusion Pump’, pp.48-52</a:t>
            </a:r>
          </a:p>
          <a:p>
            <a:r>
              <a:rPr lang="en-IN" sz="1800" dirty="0">
                <a:latin typeface="Times New Roman" panose="02020603050405020304" pitchFamily="18" charset="0"/>
                <a:cs typeface="Times New Roman" panose="02020603050405020304" pitchFamily="18" charset="0"/>
              </a:rPr>
              <a:t>Sakthivel Sankaran, </a:t>
            </a:r>
            <a:r>
              <a:rPr lang="en-IN" sz="1800" dirty="0" err="1">
                <a:latin typeface="Times New Roman" panose="02020603050405020304" pitchFamily="18" charset="0"/>
                <a:cs typeface="Times New Roman" panose="02020603050405020304" pitchFamily="18" charset="0"/>
              </a:rPr>
              <a:t>J.Deny</a:t>
            </a:r>
            <a:r>
              <a:rPr lang="en-IN" sz="1800" dirty="0">
                <a:latin typeface="Times New Roman" panose="02020603050405020304" pitchFamily="18" charset="0"/>
                <a:cs typeface="Times New Roman" panose="02020603050405020304" pitchFamily="18" charset="0"/>
              </a:rPr>
              <a:t>, M </a:t>
            </a:r>
            <a:r>
              <a:rPr lang="en-IN" sz="1800" dirty="0" err="1">
                <a:latin typeface="Times New Roman" panose="02020603050405020304" pitchFamily="18" charset="0"/>
                <a:cs typeface="Times New Roman" panose="02020603050405020304" pitchFamily="18" charset="0"/>
              </a:rPr>
              <a:t>Pallikonda</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Rajasekaran</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Vishnuvarthanan</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Govindaraj</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Rameeze</a:t>
            </a:r>
            <a:r>
              <a:rPr lang="en-IN" sz="1800" dirty="0">
                <a:latin typeface="Times New Roman" panose="02020603050405020304" pitchFamily="18" charset="0"/>
                <a:cs typeface="Times New Roman" panose="02020603050405020304" pitchFamily="18" charset="0"/>
              </a:rPr>
              <a:t> Raja </a:t>
            </a:r>
            <a:r>
              <a:rPr lang="en-IN" sz="1800" dirty="0" err="1">
                <a:latin typeface="Times New Roman" panose="02020603050405020304" pitchFamily="18" charset="0"/>
                <a:cs typeface="Times New Roman" panose="02020603050405020304" pitchFamily="18" charset="0"/>
              </a:rPr>
              <a:t>Mahaif</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Abinaya</a:t>
            </a:r>
            <a:r>
              <a:rPr lang="en-IN" sz="1800" dirty="0">
                <a:latin typeface="Times New Roman" panose="02020603050405020304" pitchFamily="18" charset="0"/>
                <a:cs typeface="Times New Roman" panose="02020603050405020304" pitchFamily="18" charset="0"/>
              </a:rPr>
              <a:t> Srinivasan, </a:t>
            </a:r>
            <a:r>
              <a:rPr lang="en-IN" sz="1800" dirty="0" err="1">
                <a:latin typeface="Times New Roman" panose="02020603050405020304" pitchFamily="18" charset="0"/>
                <a:cs typeface="Times New Roman" panose="02020603050405020304" pitchFamily="18" charset="0"/>
              </a:rPr>
              <a:t>Sanjai</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Lakshmanasamy</a:t>
            </a:r>
            <a:r>
              <a:rPr lang="en-IN" sz="1800" dirty="0">
                <a:latin typeface="Times New Roman" panose="02020603050405020304" pitchFamily="18" charset="0"/>
                <a:cs typeface="Times New Roman" panose="02020603050405020304" pitchFamily="18" charset="0"/>
              </a:rPr>
              <a:t> , P2019, ‘</a:t>
            </a:r>
            <a:r>
              <a:rPr lang="en-US" sz="1800" dirty="0">
                <a:latin typeface="Times New Roman" panose="02020603050405020304" pitchFamily="18" charset="0"/>
                <a:cs typeface="Times New Roman" panose="02020603050405020304" pitchFamily="18" charset="0"/>
              </a:rPr>
              <a:t>Design and Development of a Low Cost, Smart Infusion Pump to Deliver Medications for Patients using </a:t>
            </a:r>
            <a:r>
              <a:rPr lang="en-US" sz="1800" dirty="0" err="1">
                <a:latin typeface="Times New Roman" panose="02020603050405020304" pitchFamily="18" charset="0"/>
                <a:cs typeface="Times New Roman" panose="02020603050405020304" pitchFamily="18" charset="0"/>
              </a:rPr>
              <a:t>Labview</a:t>
            </a:r>
            <a:r>
              <a:rPr lang="en-US" sz="1800" dirty="0">
                <a:latin typeface="Times New Roman" panose="02020603050405020304" pitchFamily="18" charset="0"/>
                <a:cs typeface="Times New Roman" panose="02020603050405020304" pitchFamily="18" charset="0"/>
              </a:rPr>
              <a:t> Interface With Arduino</a:t>
            </a:r>
            <a:r>
              <a:rPr lang="en-IN" sz="1800" dirty="0">
                <a:latin typeface="Times New Roman" panose="02020603050405020304" pitchFamily="18" charset="0"/>
                <a:cs typeface="Times New Roman" panose="02020603050405020304" pitchFamily="18" charset="0"/>
              </a:rPr>
              <a:t>’, IJEAT, pp. 753-758</a:t>
            </a:r>
          </a:p>
          <a:p>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Erin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Quattromani</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Margaret Hassler, Nikki Rogers, Jennifer Fitzgerald and Paula Buchanan” Smart Pump App for Infusion Pump Training” Clinical Simulation in Nursing, Volume 17, pp 28-37.Doi:org/10.1016/ j.ecns.2017.11.004. </a:t>
            </a:r>
          </a:p>
          <a:p>
            <a:r>
              <a:rPr lang="en-IN" sz="1800" dirty="0">
                <a:effectLst/>
                <a:latin typeface="Times New Roman" panose="02020603050405020304" pitchFamily="18" charset="0"/>
                <a:ea typeface="Times New Roman" panose="02020603050405020304" pitchFamily="18" charset="0"/>
              </a:rPr>
              <a:t>C. Luca, </a:t>
            </a:r>
            <a:r>
              <a:rPr lang="en-IN" sz="1800" dirty="0" err="1">
                <a:effectLst/>
                <a:latin typeface="Times New Roman" panose="02020603050405020304" pitchFamily="18" charset="0"/>
                <a:ea typeface="Times New Roman" panose="02020603050405020304" pitchFamily="18" charset="0"/>
              </a:rPr>
              <a:t>D.Andritoi</a:t>
            </a: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C.Corciova</a:t>
            </a: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R.Ciorap</a:t>
            </a:r>
            <a:r>
              <a:rPr lang="en-IN" sz="1800" dirty="0">
                <a:effectLst/>
                <a:latin typeface="Times New Roman" panose="02020603050405020304" pitchFamily="18" charset="0"/>
                <a:ea typeface="Times New Roman" panose="02020603050405020304" pitchFamily="18" charset="0"/>
              </a:rPr>
              <a:t>, “ Study on the influence of wireless communication Technology on infusion pumps 2016 International Conference and</a:t>
            </a:r>
            <a:br>
              <a:rPr lang="en-IN" sz="1800" dirty="0">
                <a:effectLst/>
                <a:latin typeface="Times New Roman" panose="02020603050405020304" pitchFamily="18" charset="0"/>
                <a:ea typeface="Times New Roman" panose="02020603050405020304" pitchFamily="18" charset="0"/>
              </a:rPr>
            </a:br>
            <a:r>
              <a:rPr lang="en-IN" sz="1800" dirty="0">
                <a:effectLst/>
                <a:latin typeface="Times New Roman" panose="02020603050405020304" pitchFamily="18" charset="0"/>
                <a:ea typeface="Times New Roman" panose="02020603050405020304" pitchFamily="18" charset="0"/>
              </a:rPr>
              <a:t>Exposition on Electrical and Power Engineering (EPE 2016), 20-22 October, Iasi, Romania.</a:t>
            </a:r>
          </a:p>
          <a:p>
            <a:endParaRPr lang="en-IN" sz="2000" dirty="0"/>
          </a:p>
        </p:txBody>
      </p:sp>
      <p:sp>
        <p:nvSpPr>
          <p:cNvPr id="4" name="TextBox 3">
            <a:extLst>
              <a:ext uri="{FF2B5EF4-FFF2-40B4-BE49-F238E27FC236}">
                <a16:creationId xmlns:a16="http://schemas.microsoft.com/office/drawing/2014/main" id="{1C3FA419-5D4D-2C36-EADF-A7132EF425E3}"/>
              </a:ext>
            </a:extLst>
          </p:cNvPr>
          <p:cNvSpPr txBox="1"/>
          <p:nvPr/>
        </p:nvSpPr>
        <p:spPr>
          <a:xfrm>
            <a:off x="4802909" y="5884575"/>
            <a:ext cx="258618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379164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2A07C-053A-7216-9B73-68F872203861}"/>
              </a:ext>
            </a:extLst>
          </p:cNvPr>
          <p:cNvSpPr>
            <a:spLocks noGrp="1"/>
          </p:cNvSpPr>
          <p:nvPr>
            <p:ph type="title"/>
          </p:nvPr>
        </p:nvSpPr>
        <p:spPr/>
        <p:txBody>
          <a:bodyPr/>
          <a:lstStyle/>
          <a:p>
            <a:r>
              <a:rPr lang="en-US" dirty="0">
                <a:solidFill>
                  <a:schemeClr val="accent1"/>
                </a:solidFill>
                <a:latin typeface="Algerian" panose="04020705040A02060702" pitchFamily="82" charset="0"/>
                <a:cs typeface="Times New Roman" panose="02020603050405020304" pitchFamily="18" charset="0"/>
              </a:rPr>
              <a:t>BRIEF INTRODUCTION</a:t>
            </a:r>
            <a:endParaRPr lang="en-IN" dirty="0">
              <a:solidFill>
                <a:schemeClr val="accent1"/>
              </a:solidFill>
              <a:latin typeface="Algerian" panose="04020705040A02060702" pitchFamily="82"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D52C21E-D9D4-E370-ECCD-88E301E8EA18}"/>
              </a:ext>
            </a:extLst>
          </p:cNvPr>
          <p:cNvSpPr>
            <a:spLocks noGrp="1"/>
          </p:cNvSpPr>
          <p:nvPr>
            <p:ph idx="1"/>
          </p:nvPr>
        </p:nvSpPr>
        <p:spPr/>
        <p:txBody>
          <a:bodyPr/>
          <a:lstStyle/>
          <a:p>
            <a:pPr algn="just"/>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 syringe pump is a precision based pumping device that can be mounted with one or more syringes for high precision delivery of fluids. Syringe pumps are widely used in medical sector to provide a small but accurate amounts of medications.</a:t>
            </a:r>
          </a:p>
          <a:p>
            <a:pPr marL="0" indent="0" algn="just">
              <a:buNone/>
            </a:pPr>
            <a:endParaRPr lang="en-IN" sz="1800" dirty="0">
              <a:effectLst/>
              <a:latin typeface="Calibri" panose="020F0502020204030204" pitchFamily="34" charset="0"/>
              <a:ea typeface="Calibri" panose="020F0502020204030204" pitchFamily="34" charset="0"/>
              <a:cs typeface="Sakal Marathi"/>
            </a:endParaRPr>
          </a:p>
          <a:p>
            <a:pPr algn="just"/>
            <a:r>
              <a:rPr lang="en-IN" sz="1800" dirty="0">
                <a:effectLst/>
                <a:latin typeface="Times New Roman" panose="02020603050405020304" pitchFamily="18" charset="0"/>
                <a:ea typeface="Calibri" panose="020F0502020204030204" pitchFamily="34" charset="0"/>
                <a:cs typeface="Times New Roman" panose="02020603050405020304" pitchFamily="18" charset="0"/>
              </a:rPr>
              <a:t>Syringe pump settings are used to set the dosage in ml for the required fluids to be delivered to patient as per doctor instructions. </a:t>
            </a:r>
          </a:p>
          <a:p>
            <a:pPr marL="0" indent="0" algn="just">
              <a:buNone/>
            </a:pPr>
            <a:endParaRPr lang="en-IN" sz="1800"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en-IN" sz="1800" dirty="0">
                <a:latin typeface="Times New Roman" panose="02020603050405020304" pitchFamily="18" charset="0"/>
                <a:ea typeface="Calibri" panose="020F0502020204030204" pitchFamily="34" charset="0"/>
                <a:cs typeface="Times New Roman" panose="02020603050405020304" pitchFamily="18" charset="0"/>
              </a:rPr>
              <a:t>W</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e here propose to build an Arduino based syringe infusion pump that can be monitored as well as controlled via doctors and nurses. This syringe pump allows the doctor to set, modify the flow, stop the infusion of pump as per patient response.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49639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45149-BAF7-C288-CD74-7B281610F9F4}"/>
              </a:ext>
            </a:extLst>
          </p:cNvPr>
          <p:cNvSpPr>
            <a:spLocks noGrp="1"/>
          </p:cNvSpPr>
          <p:nvPr>
            <p:ph type="title"/>
          </p:nvPr>
        </p:nvSpPr>
        <p:spPr/>
        <p:txBody>
          <a:bodyPr/>
          <a:lstStyle/>
          <a:p>
            <a:r>
              <a:rPr lang="en-US" dirty="0">
                <a:solidFill>
                  <a:schemeClr val="accent1"/>
                </a:solidFill>
                <a:latin typeface="Algerian" panose="04020705040A02060702" pitchFamily="82" charset="0"/>
                <a:cs typeface="Times New Roman" panose="02020603050405020304" pitchFamily="18" charset="0"/>
              </a:rPr>
              <a:t>AIM AND OBJECTIVE</a:t>
            </a:r>
            <a:endParaRPr lang="en-IN" dirty="0">
              <a:solidFill>
                <a:schemeClr val="accent1"/>
              </a:solidFill>
              <a:latin typeface="Algerian" panose="04020705040A02060702" pitchFamily="82"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521D89A-B82A-2116-F815-C261FA6A2909}"/>
              </a:ext>
            </a:extLst>
          </p:cNvPr>
          <p:cNvSpPr>
            <a:spLocks noGrp="1"/>
          </p:cNvSpPr>
          <p:nvPr>
            <p:ph idx="1"/>
          </p:nvPr>
        </p:nvSpPr>
        <p:spPr>
          <a:xfrm>
            <a:off x="838200" y="1825625"/>
            <a:ext cx="10515600" cy="4351338"/>
          </a:xfrm>
        </p:spPr>
        <p:txBody>
          <a:bodyPr/>
          <a:lstStyle/>
          <a:p>
            <a:pPr marL="0" indent="0">
              <a:buNone/>
            </a:pPr>
            <a:r>
              <a:rPr lang="en-IN" sz="1800" dirty="0">
                <a:effectLst/>
                <a:latin typeface="Calibri" panose="020F0502020204030204" pitchFamily="34" charset="0"/>
                <a:ea typeface="Calibri" panose="020F0502020204030204" pitchFamily="34" charset="0"/>
                <a:cs typeface="Sakal Marathi"/>
              </a:rPr>
              <a:t> </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It ensures delivery of the fluid in desired amounts so as to achieve desired dosages. </a:t>
            </a:r>
          </a:p>
          <a:p>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Infusion Pumping in Hospitals and Medical Centres</a:t>
            </a:r>
          </a:p>
          <a:p>
            <a:pPr marL="342900" lvl="0" indent="-342900">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Precision delivery of medication</a:t>
            </a:r>
          </a:p>
          <a:p>
            <a:pPr marL="342900" lvl="0" indent="-342900">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Ability to remotely start stop infusion</a:t>
            </a:r>
          </a:p>
          <a:p>
            <a:pPr marL="342900" lvl="0" indent="-342900">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Ability to remotely modify parameters as per patient response</a:t>
            </a:r>
          </a:p>
          <a:p>
            <a:pPr marL="342900" lvl="0" indent="-342900">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Automatic record keeping of all logs</a:t>
            </a:r>
          </a:p>
          <a:p>
            <a:pPr marL="342900" lvl="0" indent="-342900">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Easy to Use Device</a:t>
            </a:r>
          </a:p>
          <a:p>
            <a:pPr indent="0">
              <a:buNone/>
            </a:pPr>
            <a:endParaRPr lang="en-IN" sz="1800" dirty="0">
              <a:effectLst/>
              <a:latin typeface="Sakal Marathi"/>
              <a:ea typeface="Calibri" panose="020F0502020204030204" pitchFamily="34" charset="0"/>
              <a:cs typeface="Sakal Marathi"/>
            </a:endParaRPr>
          </a:p>
        </p:txBody>
      </p:sp>
    </p:spTree>
    <p:extLst>
      <p:ext uri="{BB962C8B-B14F-4D97-AF65-F5344CB8AC3E}">
        <p14:creationId xmlns:p14="http://schemas.microsoft.com/office/powerpoint/2010/main" val="44346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CF66A0DF-90CB-4444-9F6B-00C30155AA09}"/>
              </a:ext>
            </a:extLst>
          </p:cNvPr>
          <p:cNvSpPr txBox="1">
            <a:spLocks/>
          </p:cNvSpPr>
          <p:nvPr/>
        </p:nvSpPr>
        <p:spPr>
          <a:xfrm>
            <a:off x="795648" y="323073"/>
            <a:ext cx="4764643" cy="751155"/>
          </a:xfrm>
          <a:prstGeom prst="rect">
            <a:avLst/>
          </a:prstGeom>
        </p:spPr>
        <p:txBody>
          <a:bodyPr vert="horz" lIns="91440" tIns="45720" rIns="91440" bIns="45720" rtlCol="0" anchor="b">
            <a:normAutofit fontScale="6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accent1"/>
                </a:solidFill>
                <a:latin typeface="Algerian" panose="04020705040A02060702" pitchFamily="82" charset="0"/>
                <a:cs typeface="Times New Roman" panose="02020603050405020304" pitchFamily="18" charset="0"/>
              </a:rPr>
              <a:t>CIRCUIT DIAGRAM</a:t>
            </a:r>
          </a:p>
        </p:txBody>
      </p:sp>
      <p:pic>
        <p:nvPicPr>
          <p:cNvPr id="3" name="Picture 2">
            <a:extLst>
              <a:ext uri="{FF2B5EF4-FFF2-40B4-BE49-F238E27FC236}">
                <a16:creationId xmlns:a16="http://schemas.microsoft.com/office/drawing/2014/main" id="{5D7B835A-6AFB-C151-E527-2C2553B3E42E}"/>
              </a:ext>
            </a:extLst>
          </p:cNvPr>
          <p:cNvPicPr>
            <a:picLocks noChangeAspect="1"/>
          </p:cNvPicPr>
          <p:nvPr/>
        </p:nvPicPr>
        <p:blipFill>
          <a:blip r:embed="rId2"/>
          <a:stretch>
            <a:fillRect/>
          </a:stretch>
        </p:blipFill>
        <p:spPr>
          <a:xfrm>
            <a:off x="2390406" y="1139998"/>
            <a:ext cx="7806345" cy="5172879"/>
          </a:xfrm>
          <a:prstGeom prst="rect">
            <a:avLst/>
          </a:prstGeom>
        </p:spPr>
      </p:pic>
    </p:spTree>
    <p:extLst>
      <p:ext uri="{BB962C8B-B14F-4D97-AF65-F5344CB8AC3E}">
        <p14:creationId xmlns:p14="http://schemas.microsoft.com/office/powerpoint/2010/main" val="1884419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00F7E8-58D5-210A-8C7E-25F40F188C43}"/>
              </a:ext>
            </a:extLst>
          </p:cNvPr>
          <p:cNvSpPr>
            <a:spLocks noGrp="1"/>
          </p:cNvSpPr>
          <p:nvPr>
            <p:ph idx="1"/>
          </p:nvPr>
        </p:nvSpPr>
        <p:spPr>
          <a:xfrm>
            <a:off x="795648" y="1169377"/>
            <a:ext cx="10558152" cy="5007586"/>
          </a:xfrm>
        </p:spPr>
        <p:txBody>
          <a:bodyPr>
            <a:normAutofit fontScale="92500"/>
          </a:bodyPr>
          <a:lstStyle/>
          <a:p>
            <a:pPr algn="just">
              <a:lnSpc>
                <a:spcPct val="150000"/>
              </a:lnSpc>
              <a:spcBef>
                <a:spcPts val="850"/>
              </a:spcBef>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Wiring L293D motor driver IC with Arduino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850"/>
              </a:spcBef>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Connect Vcc1 pin to 5V output on Arduino.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850"/>
              </a:spcBef>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Now, the input and enable pins (ENA, IN1, IN2, IN3, IN4 and ENB) of the L293D IC are connected to six Arduino digital output pins (9, 8, 7, 5, 4 and 3). Note that the Arduino output pins 9 and 3 are both PWM-enabled.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850"/>
              </a:spcBef>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Hooking up an Arduino Uno to an I2C LCD display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850"/>
              </a:spcBef>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You need to connect 4 pins instead of 12. Start by connecting VIN pin to the 5V output on the Arduino and connect GND to ground.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Bef>
                <a:spcPts val="850"/>
              </a:spcBef>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On the Arduino boards with the R3 layout, the SDA (data line) and SCL (clock line) are on the pin headers close to the AREF pin. They are also known as A5 (SCL) and A4 (SDA).</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
        <p:nvSpPr>
          <p:cNvPr id="4" name="Title 3">
            <a:extLst>
              <a:ext uri="{FF2B5EF4-FFF2-40B4-BE49-F238E27FC236}">
                <a16:creationId xmlns:a16="http://schemas.microsoft.com/office/drawing/2014/main" id="{9240E99B-097E-E57D-9C9B-36E2BC250A59}"/>
              </a:ext>
            </a:extLst>
          </p:cNvPr>
          <p:cNvSpPr txBox="1">
            <a:spLocks/>
          </p:cNvSpPr>
          <p:nvPr/>
        </p:nvSpPr>
        <p:spPr>
          <a:xfrm>
            <a:off x="795648" y="323073"/>
            <a:ext cx="4764643" cy="751155"/>
          </a:xfrm>
          <a:prstGeom prst="rect">
            <a:avLst/>
          </a:prstGeom>
        </p:spPr>
        <p:txBody>
          <a:bodyPr vert="horz" lIns="91440" tIns="45720" rIns="91440" bIns="45720" rtlCol="0" anchor="b">
            <a:normAutofit fontScale="6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accent1"/>
                </a:solidFill>
                <a:latin typeface="Algerian" panose="04020705040A02060702" pitchFamily="82" charset="0"/>
                <a:cs typeface="Times New Roman" panose="02020603050405020304" pitchFamily="18" charset="0"/>
              </a:rPr>
              <a:t>CIRCUIT DIAGRAM</a:t>
            </a:r>
          </a:p>
        </p:txBody>
      </p:sp>
    </p:spTree>
    <p:extLst>
      <p:ext uri="{BB962C8B-B14F-4D97-AF65-F5344CB8AC3E}">
        <p14:creationId xmlns:p14="http://schemas.microsoft.com/office/powerpoint/2010/main" val="1498651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E08A-F7DF-D418-FE51-267F544F0D10}"/>
              </a:ext>
            </a:extLst>
          </p:cNvPr>
          <p:cNvSpPr>
            <a:spLocks noGrp="1"/>
          </p:cNvSpPr>
          <p:nvPr>
            <p:ph type="title"/>
          </p:nvPr>
        </p:nvSpPr>
        <p:spPr>
          <a:xfrm>
            <a:off x="838200" y="321163"/>
            <a:ext cx="6246091" cy="1325563"/>
          </a:xfrm>
        </p:spPr>
        <p:txBody>
          <a:bodyPr/>
          <a:lstStyle/>
          <a:p>
            <a:r>
              <a:rPr lang="en-IN" dirty="0">
                <a:solidFill>
                  <a:schemeClr val="accent1"/>
                </a:solidFill>
                <a:latin typeface="Algerian" panose="04020705040A02060702" pitchFamily="82" charset="0"/>
                <a:cs typeface="Times New Roman" panose="02020603050405020304" pitchFamily="18" charset="0"/>
              </a:rPr>
              <a:t>COMPONENTS USED</a:t>
            </a:r>
          </a:p>
        </p:txBody>
      </p:sp>
      <p:sp>
        <p:nvSpPr>
          <p:cNvPr id="3" name="Content Placeholder 2">
            <a:extLst>
              <a:ext uri="{FF2B5EF4-FFF2-40B4-BE49-F238E27FC236}">
                <a16:creationId xmlns:a16="http://schemas.microsoft.com/office/drawing/2014/main" id="{42D68C7F-D46C-4BB7-B972-190276B52755}"/>
              </a:ext>
            </a:extLst>
          </p:cNvPr>
          <p:cNvSpPr>
            <a:spLocks noGrp="1"/>
          </p:cNvSpPr>
          <p:nvPr>
            <p:ph idx="1"/>
          </p:nvPr>
        </p:nvSpPr>
        <p:spPr/>
        <p:txBody>
          <a:bodyPr>
            <a:normAutofit/>
          </a:bodyPr>
          <a:lstStyle/>
          <a:p>
            <a:r>
              <a:rPr lang="en-IN" sz="2000" dirty="0">
                <a:latin typeface="Times New Roman" panose="02020603050405020304" pitchFamily="18" charset="0"/>
                <a:cs typeface="Times New Roman" panose="02020603050405020304" pitchFamily="18" charset="0"/>
              </a:rPr>
              <a:t>ARDUINO UNO</a:t>
            </a:r>
          </a:p>
          <a:p>
            <a:r>
              <a:rPr lang="en-IN" sz="2000" dirty="0">
                <a:latin typeface="Times New Roman" panose="02020603050405020304" pitchFamily="18" charset="0"/>
                <a:cs typeface="Times New Roman" panose="02020603050405020304" pitchFamily="18" charset="0"/>
              </a:rPr>
              <a:t>DC MOTOR</a:t>
            </a:r>
          </a:p>
          <a:p>
            <a:r>
              <a:rPr lang="en-IN" sz="2000" dirty="0">
                <a:latin typeface="Times New Roman" panose="02020603050405020304" pitchFamily="18" charset="0"/>
                <a:cs typeface="Times New Roman" panose="02020603050405020304" pitchFamily="18" charset="0"/>
              </a:rPr>
              <a:t>LCD DISPLAY</a:t>
            </a:r>
          </a:p>
          <a:p>
            <a:r>
              <a:rPr lang="en-IN" sz="2000" dirty="0">
                <a:latin typeface="Times New Roman" panose="02020603050405020304" pitchFamily="18" charset="0"/>
                <a:cs typeface="Times New Roman" panose="02020603050405020304" pitchFamily="18" charset="0"/>
              </a:rPr>
              <a:t>DC MOTOR DRIVER</a:t>
            </a:r>
          </a:p>
          <a:p>
            <a:r>
              <a:rPr lang="en-IN" sz="2000" dirty="0">
                <a:latin typeface="Times New Roman" panose="02020603050405020304" pitchFamily="18" charset="0"/>
                <a:cs typeface="Times New Roman" panose="02020603050405020304" pitchFamily="18" charset="0"/>
              </a:rPr>
              <a:t>KEYPAD</a:t>
            </a:r>
          </a:p>
          <a:p>
            <a:r>
              <a:rPr lang="en-IN" sz="2000" dirty="0">
                <a:latin typeface="Times New Roman" panose="02020603050405020304" pitchFamily="18" charset="0"/>
                <a:cs typeface="Times New Roman" panose="02020603050405020304" pitchFamily="18" charset="0"/>
              </a:rPr>
              <a:t>12V ADAPTER</a:t>
            </a:r>
          </a:p>
          <a:p>
            <a:r>
              <a:rPr lang="en-IN" sz="2000" dirty="0">
                <a:latin typeface="Times New Roman" panose="02020603050405020304" pitchFamily="18" charset="0"/>
                <a:cs typeface="Times New Roman" panose="02020603050405020304" pitchFamily="18" charset="0"/>
              </a:rPr>
              <a:t>CONNECTING WIRES</a:t>
            </a:r>
          </a:p>
          <a:p>
            <a:r>
              <a:rPr lang="en-IN" sz="2000" dirty="0">
                <a:latin typeface="Times New Roman" panose="02020603050405020304" pitchFamily="18" charset="0"/>
                <a:cs typeface="Times New Roman" panose="02020603050405020304" pitchFamily="18" charset="0"/>
              </a:rPr>
              <a:t>SYRINGE</a:t>
            </a:r>
          </a:p>
          <a:p>
            <a:r>
              <a:rPr lang="en-IN" sz="2000" dirty="0">
                <a:latin typeface="Times New Roman" panose="02020603050405020304" pitchFamily="18" charset="0"/>
                <a:cs typeface="Times New Roman" panose="02020603050405020304" pitchFamily="18" charset="0"/>
              </a:rPr>
              <a:t>RACK AND PINION</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7540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A20D2-7EDD-9217-ECE7-5814FC1EC9AA}"/>
              </a:ext>
            </a:extLst>
          </p:cNvPr>
          <p:cNvSpPr>
            <a:spLocks noGrp="1"/>
          </p:cNvSpPr>
          <p:nvPr>
            <p:ph type="title"/>
          </p:nvPr>
        </p:nvSpPr>
        <p:spPr/>
        <p:txBody>
          <a:bodyPr/>
          <a:lstStyle/>
          <a:p>
            <a:r>
              <a:rPr lang="en-IN" sz="4400" dirty="0">
                <a:solidFill>
                  <a:schemeClr val="accent1"/>
                </a:solidFill>
                <a:latin typeface="Algerian" panose="04020705040A02060702" pitchFamily="82" charset="0"/>
                <a:cs typeface="Times New Roman" panose="02020603050405020304" pitchFamily="18" charset="0"/>
              </a:rPr>
              <a:t>ARDUINO UNO</a:t>
            </a:r>
            <a:endParaRPr lang="en-IN" dirty="0">
              <a:solidFill>
                <a:schemeClr val="accent1"/>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73F34174-31D9-4989-1BEC-E6DECF1ADA4A}"/>
              </a:ext>
            </a:extLst>
          </p:cNvPr>
          <p:cNvSpPr>
            <a:spLocks noGrp="1"/>
          </p:cNvSpPr>
          <p:nvPr>
            <p:ph idx="1"/>
          </p:nvPr>
        </p:nvSpPr>
        <p:spPr>
          <a:xfrm>
            <a:off x="838200" y="1825625"/>
            <a:ext cx="5536223" cy="4351338"/>
          </a:xfrm>
        </p:spPr>
        <p:txBody>
          <a:bodyPr/>
          <a:lstStyle/>
          <a:p>
            <a:pPr algn="just"/>
            <a:r>
              <a:rPr lang="en-IN" sz="2800" dirty="0">
                <a:latin typeface="Times New Roman" panose="02020603050405020304" pitchFamily="18" charset="0"/>
                <a:cs typeface="Times New Roman" pitchFamily="18" charset="0"/>
              </a:rPr>
              <a:t>An Arduino board is a one type of </a:t>
            </a:r>
            <a:r>
              <a:rPr lang="en-IN" dirty="0">
                <a:latin typeface="Times New Roman" panose="02020603050405020304" pitchFamily="18" charset="0"/>
                <a:cs typeface="Times New Roman" pitchFamily="18" charset="0"/>
              </a:rPr>
              <a:t>microcontroller based</a:t>
            </a:r>
            <a:r>
              <a:rPr lang="en-IN" sz="2800" dirty="0">
                <a:latin typeface="Times New Roman" panose="02020603050405020304" pitchFamily="18" charset="0"/>
                <a:cs typeface="Times New Roman" pitchFamily="18" charset="0"/>
              </a:rPr>
              <a:t> kit.</a:t>
            </a:r>
          </a:p>
          <a:p>
            <a:pPr algn="just"/>
            <a:r>
              <a:rPr lang="en-IN" sz="2800" dirty="0">
                <a:latin typeface="Times New Roman" panose="02020603050405020304" pitchFamily="18" charset="0"/>
                <a:cs typeface="Times New Roman" pitchFamily="18" charset="0"/>
              </a:rPr>
              <a:t> It  consists of 14-digital </a:t>
            </a:r>
            <a:r>
              <a:rPr lang="en-IN" sz="2800" dirty="0" err="1">
                <a:latin typeface="Times New Roman" panose="02020603050405020304" pitchFamily="18" charset="0"/>
                <a:cs typeface="Times New Roman" pitchFamily="18" charset="0"/>
              </a:rPr>
              <a:t>i</a:t>
            </a:r>
            <a:r>
              <a:rPr lang="en-IN" sz="2800" dirty="0">
                <a:latin typeface="Times New Roman" panose="02020603050405020304" pitchFamily="18" charset="0"/>
                <a:cs typeface="Times New Roman" pitchFamily="18" charset="0"/>
              </a:rPr>
              <a:t>/o pins. Wherein 6 pins are used as pulse width modulation o/</a:t>
            </a:r>
            <a:r>
              <a:rPr lang="en-IN" sz="2800" dirty="0" err="1">
                <a:latin typeface="Times New Roman" panose="02020603050405020304" pitchFamily="18" charset="0"/>
                <a:cs typeface="Times New Roman" pitchFamily="18" charset="0"/>
              </a:rPr>
              <a:t>ps</a:t>
            </a:r>
            <a:r>
              <a:rPr lang="en-IN" sz="2800" dirty="0">
                <a:latin typeface="Times New Roman" panose="02020603050405020304" pitchFamily="18" charset="0"/>
                <a:cs typeface="Times New Roman" pitchFamily="18" charset="0"/>
              </a:rPr>
              <a:t> and 6 </a:t>
            </a:r>
            <a:r>
              <a:rPr lang="en-IN" sz="2800" dirty="0" err="1">
                <a:latin typeface="Times New Roman" panose="02020603050405020304" pitchFamily="18" charset="0"/>
                <a:cs typeface="Times New Roman" pitchFamily="18" charset="0"/>
              </a:rPr>
              <a:t>analog</a:t>
            </a:r>
            <a:r>
              <a:rPr lang="en-IN" sz="2800" dirty="0">
                <a:latin typeface="Times New Roman" panose="02020603050405020304" pitchFamily="18" charset="0"/>
                <a:cs typeface="Times New Roman" pitchFamily="18" charset="0"/>
              </a:rPr>
              <a:t> </a:t>
            </a:r>
            <a:r>
              <a:rPr lang="en-IN" sz="2800" dirty="0" err="1">
                <a:latin typeface="Times New Roman" panose="02020603050405020304" pitchFamily="18" charset="0"/>
                <a:cs typeface="Times New Roman" pitchFamily="18" charset="0"/>
              </a:rPr>
              <a:t>i</a:t>
            </a:r>
            <a:r>
              <a:rPr lang="en-IN" sz="2800" dirty="0">
                <a:latin typeface="Times New Roman" panose="02020603050405020304" pitchFamily="18" charset="0"/>
                <a:cs typeface="Times New Roman" pitchFamily="18" charset="0"/>
              </a:rPr>
              <a:t>/</a:t>
            </a:r>
            <a:r>
              <a:rPr lang="en-IN" sz="2800" dirty="0" err="1">
                <a:latin typeface="Times New Roman" panose="02020603050405020304" pitchFamily="18" charset="0"/>
                <a:cs typeface="Times New Roman" pitchFamily="18" charset="0"/>
              </a:rPr>
              <a:t>ps</a:t>
            </a:r>
            <a:r>
              <a:rPr lang="en-IN" sz="2800" dirty="0">
                <a:latin typeface="Times New Roman" panose="02020603050405020304" pitchFamily="18" charset="0"/>
                <a:cs typeface="Times New Roman" pitchFamily="18" charset="0"/>
              </a:rPr>
              <a:t>, a USB connection, a power jack, a 16MHz crystal oscillator, a reset button,  and an ICSP header. </a:t>
            </a:r>
          </a:p>
        </p:txBody>
      </p:sp>
      <p:pic>
        <p:nvPicPr>
          <p:cNvPr id="4" name="Picture 3">
            <a:extLst>
              <a:ext uri="{FF2B5EF4-FFF2-40B4-BE49-F238E27FC236}">
                <a16:creationId xmlns:a16="http://schemas.microsoft.com/office/drawing/2014/main" id="{FB1A1789-D5E2-A4F7-9FDA-2582D689ADBD}"/>
              </a:ext>
            </a:extLst>
          </p:cNvPr>
          <p:cNvPicPr>
            <a:picLocks noChangeAspect="1"/>
          </p:cNvPicPr>
          <p:nvPr/>
        </p:nvPicPr>
        <p:blipFill rotWithShape="1">
          <a:blip r:embed="rId2">
            <a:extLst>
              <a:ext uri="{28A0092B-C50C-407E-A947-70E740481C1C}">
                <a14:useLocalDpi xmlns:a14="http://schemas.microsoft.com/office/drawing/2010/main" val="0"/>
              </a:ext>
            </a:extLst>
          </a:blip>
          <a:srcRect l="22039" t="1577" r="1577" b="2249"/>
          <a:stretch/>
        </p:blipFill>
        <p:spPr>
          <a:xfrm>
            <a:off x="6790593" y="1825625"/>
            <a:ext cx="4648199" cy="4016268"/>
          </a:xfrm>
          <a:prstGeom prst="rect">
            <a:avLst/>
          </a:prstGeom>
        </p:spPr>
      </p:pic>
    </p:spTree>
    <p:extLst>
      <p:ext uri="{BB962C8B-B14F-4D97-AF65-F5344CB8AC3E}">
        <p14:creationId xmlns:p14="http://schemas.microsoft.com/office/powerpoint/2010/main" val="1810472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E30CA-15FF-F063-2316-B6D0398C799B}"/>
              </a:ext>
            </a:extLst>
          </p:cNvPr>
          <p:cNvSpPr>
            <a:spLocks noGrp="1"/>
          </p:cNvSpPr>
          <p:nvPr>
            <p:ph type="title"/>
          </p:nvPr>
        </p:nvSpPr>
        <p:spPr>
          <a:xfrm>
            <a:off x="838200" y="347540"/>
            <a:ext cx="10515600" cy="1325563"/>
          </a:xfrm>
        </p:spPr>
        <p:txBody>
          <a:bodyPr/>
          <a:lstStyle/>
          <a:p>
            <a:r>
              <a:rPr lang="en-IN" sz="4400" dirty="0">
                <a:solidFill>
                  <a:schemeClr val="accent1"/>
                </a:solidFill>
                <a:latin typeface="Algerian" panose="04020705040A02060702" pitchFamily="82" charset="0"/>
                <a:cs typeface="Times New Roman" panose="02020603050405020304" pitchFamily="18" charset="0"/>
              </a:rPr>
              <a:t>DC MOTOR</a:t>
            </a:r>
            <a:endParaRPr lang="en-IN" dirty="0">
              <a:solidFill>
                <a:schemeClr val="accent1"/>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710F4A80-C08C-CAB1-92BE-FFF1A70C4565}"/>
              </a:ext>
            </a:extLst>
          </p:cNvPr>
          <p:cNvSpPr>
            <a:spLocks noGrp="1"/>
          </p:cNvSpPr>
          <p:nvPr>
            <p:ph idx="1"/>
          </p:nvPr>
        </p:nvSpPr>
        <p:spPr>
          <a:xfrm>
            <a:off x="838200" y="1995854"/>
            <a:ext cx="6557576" cy="3124445"/>
          </a:xfrm>
        </p:spPr>
        <p:txBody>
          <a:bodyPr/>
          <a:lstStyle/>
          <a:p>
            <a:pPr algn="just"/>
            <a:r>
              <a:rPr lang="en-IN" dirty="0">
                <a:latin typeface="Times New Roman" panose="02020603050405020304" pitchFamily="18" charset="0"/>
                <a:cs typeface="Times New Roman" panose="02020603050405020304" pitchFamily="18" charset="0"/>
              </a:rPr>
              <a:t>DC Motor converts Electrical Energy into Mechanical Energy.</a:t>
            </a:r>
          </a:p>
          <a:p>
            <a:pPr algn="just"/>
            <a:r>
              <a:rPr lang="en-US" dirty="0">
                <a:latin typeface="Times New Roman" panose="02020603050405020304" pitchFamily="18" charset="0"/>
                <a:cs typeface="Times New Roman" panose="02020603050405020304" pitchFamily="18" charset="0"/>
              </a:rPr>
              <a:t>A direct current (D C) motor is a fairly simple electric motor that uses electricity and a magnetic field to produce torque, which turns the rotor and hence give mechanical work.</a:t>
            </a:r>
          </a:p>
          <a:p>
            <a:endParaRPr lang="en-IN" dirty="0"/>
          </a:p>
        </p:txBody>
      </p:sp>
      <p:pic>
        <p:nvPicPr>
          <p:cNvPr id="1026" name="Picture 2" descr="RS PRO | RS PRO Geared DC Motor, 24.6 W, 3 → 7.2 V, 107.3 gcm, 22356 rpm,  2.3mm Shaft Diameter | 238-9721 | RS Components">
            <a:extLst>
              <a:ext uri="{FF2B5EF4-FFF2-40B4-BE49-F238E27FC236}">
                <a16:creationId xmlns:a16="http://schemas.microsoft.com/office/drawing/2014/main" id="{6A37D642-50BB-0ED0-6726-2D82FBC7F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5776" y="1995855"/>
            <a:ext cx="4453245" cy="3124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3071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6D89D-EE82-F616-86BE-4F9706DE77A1}"/>
              </a:ext>
            </a:extLst>
          </p:cNvPr>
          <p:cNvSpPr>
            <a:spLocks noGrp="1"/>
          </p:cNvSpPr>
          <p:nvPr>
            <p:ph type="title"/>
          </p:nvPr>
        </p:nvSpPr>
        <p:spPr/>
        <p:txBody>
          <a:bodyPr/>
          <a:lstStyle/>
          <a:p>
            <a:r>
              <a:rPr lang="en-IN" dirty="0">
                <a:solidFill>
                  <a:schemeClr val="accent1"/>
                </a:solidFill>
                <a:latin typeface="Algerian" panose="04020705040A02060702" pitchFamily="82" charset="0"/>
                <a:cs typeface="Times New Roman" panose="02020603050405020304" pitchFamily="18" charset="0"/>
              </a:rPr>
              <a:t>LCD DISPLAY</a:t>
            </a:r>
          </a:p>
        </p:txBody>
      </p:sp>
      <p:sp>
        <p:nvSpPr>
          <p:cNvPr id="3" name="Content Placeholder 2">
            <a:extLst>
              <a:ext uri="{FF2B5EF4-FFF2-40B4-BE49-F238E27FC236}">
                <a16:creationId xmlns:a16="http://schemas.microsoft.com/office/drawing/2014/main" id="{C9878AB9-5439-B5AF-ADF1-27C088DD2805}"/>
              </a:ext>
            </a:extLst>
          </p:cNvPr>
          <p:cNvSpPr>
            <a:spLocks noGrp="1"/>
          </p:cNvSpPr>
          <p:nvPr>
            <p:ph idx="1"/>
          </p:nvPr>
        </p:nvSpPr>
        <p:spPr>
          <a:xfrm>
            <a:off x="838200" y="1878785"/>
            <a:ext cx="6634018" cy="4351338"/>
          </a:xfrm>
        </p:spPr>
        <p:txBody>
          <a:bodyPr>
            <a:normAutofit fontScale="85000" lnSpcReduction="20000"/>
          </a:bodyPr>
          <a:lstStyle/>
          <a:p>
            <a:pPr algn="just"/>
            <a:r>
              <a:rPr lang="en-IN" dirty="0">
                <a:latin typeface="Times New Roman" pitchFamily="18" charset="0"/>
                <a:cs typeface="Times New Roman" pitchFamily="18" charset="0"/>
              </a:rPr>
              <a:t>LCD stands for liquid crystal display. </a:t>
            </a:r>
          </a:p>
          <a:p>
            <a:pPr algn="just"/>
            <a:r>
              <a:rPr lang="en-IN" dirty="0">
                <a:latin typeface="Times New Roman" pitchFamily="18" charset="0"/>
                <a:cs typeface="Times New Roman" pitchFamily="18" charset="0"/>
              </a:rPr>
              <a:t>They come in many sizes 8x1 , 8x2 , 10x2 , 16x1 , 16x2 , 16x4 , 20x2 , 20x4 ,24x2 , 30x2 , 32x2 , 40x2 etc .</a:t>
            </a:r>
          </a:p>
          <a:p>
            <a:r>
              <a:rPr lang="en-IN" dirty="0">
                <a:latin typeface="Times New Roman" pitchFamily="18" charset="0"/>
                <a:cs typeface="Times New Roman" pitchFamily="18" charset="0"/>
              </a:rPr>
              <a:t>Many multinational companies like Philips, Hitachi, Panasonic make their own special kind of lcd's to be used in their products. </a:t>
            </a:r>
          </a:p>
          <a:p>
            <a:r>
              <a:rPr lang="en-IN" dirty="0">
                <a:latin typeface="Times New Roman" pitchFamily="18" charset="0"/>
                <a:cs typeface="Times New Roman" pitchFamily="18" charset="0"/>
              </a:rPr>
              <a:t>All the lcd's performs the same functions (display characters numbers special characters ASCII characters etc).</a:t>
            </a:r>
          </a:p>
          <a:p>
            <a:pPr algn="just"/>
            <a:r>
              <a:rPr lang="en-IN" dirty="0">
                <a:latin typeface="Times New Roman" pitchFamily="18" charset="0"/>
                <a:cs typeface="Times New Roman" pitchFamily="18" charset="0"/>
              </a:rPr>
              <a:t>Their programming is also same and they all have same 14 pins (0-13) or 16 pins (0 to 15). </a:t>
            </a:r>
            <a:br>
              <a:rPr lang="en-IN" dirty="0">
                <a:latin typeface="Times New Roman" pitchFamily="18" charset="0"/>
                <a:cs typeface="Times New Roman" pitchFamily="18" charset="0"/>
              </a:rPr>
            </a:br>
            <a:br>
              <a:rPr lang="en-IN" dirty="0">
                <a:latin typeface="Times New Roman" pitchFamily="18" charset="0"/>
                <a:cs typeface="Times New Roman" pitchFamily="18" charset="0"/>
              </a:rPr>
            </a:br>
            <a:endParaRPr lang="en-US" dirty="0">
              <a:latin typeface="Times New Roman" pitchFamily="18" charset="0"/>
              <a:cs typeface="Times New Roman" pitchFamily="18" charset="0"/>
            </a:endParaRPr>
          </a:p>
          <a:p>
            <a:endParaRPr lang="en-IN" dirty="0"/>
          </a:p>
        </p:txBody>
      </p:sp>
      <p:pic>
        <p:nvPicPr>
          <p:cNvPr id="4" name="Content Placeholder 4">
            <a:extLst>
              <a:ext uri="{FF2B5EF4-FFF2-40B4-BE49-F238E27FC236}">
                <a16:creationId xmlns:a16="http://schemas.microsoft.com/office/drawing/2014/main" id="{8EA8101A-F89E-A358-1153-9605FE253C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6816447" y="2264956"/>
            <a:ext cx="4908763" cy="3101811"/>
          </a:xfrm>
          <a:prstGeom prst="rect">
            <a:avLst/>
          </a:prstGeom>
        </p:spPr>
      </p:pic>
    </p:spTree>
    <p:extLst>
      <p:ext uri="{BB962C8B-B14F-4D97-AF65-F5344CB8AC3E}">
        <p14:creationId xmlns:p14="http://schemas.microsoft.com/office/powerpoint/2010/main" val="1978641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TotalTime>
  <Words>1222</Words>
  <Application>Microsoft Office PowerPoint</Application>
  <PresentationFormat>Widescreen</PresentationFormat>
  <Paragraphs>119</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Algerian</vt:lpstr>
      <vt:lpstr>Arial</vt:lpstr>
      <vt:lpstr>Calibri</vt:lpstr>
      <vt:lpstr>Calibri Light</vt:lpstr>
      <vt:lpstr>Sakal Marathi</vt:lpstr>
      <vt:lpstr>Symbol</vt:lpstr>
      <vt:lpstr>Times New Roman</vt:lpstr>
      <vt:lpstr>Office Theme</vt:lpstr>
      <vt:lpstr>DR. AMBEDKAR INSTITUTE OF TECHNOLOGY</vt:lpstr>
      <vt:lpstr>BRIEF INTRODUCTION</vt:lpstr>
      <vt:lpstr>AIM AND OBJECTIVE</vt:lpstr>
      <vt:lpstr>PowerPoint Presentation</vt:lpstr>
      <vt:lpstr>PowerPoint Presentation</vt:lpstr>
      <vt:lpstr>COMPONENTS USED</vt:lpstr>
      <vt:lpstr>ARDUINO UNO</vt:lpstr>
      <vt:lpstr>DC MOTOR</vt:lpstr>
      <vt:lpstr>LCD DISPLAY</vt:lpstr>
      <vt:lpstr>DC MOTOR DRIVER</vt:lpstr>
      <vt:lpstr>KEYPAD</vt:lpstr>
      <vt:lpstr>RACK AND PINION </vt:lpstr>
      <vt:lpstr>SYRINGE</vt:lpstr>
      <vt:lpstr>WORKING CIRCUIT </vt:lpstr>
      <vt:lpstr>RESULT</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 AMBEDKAR INSTITUTE OF TECHNOLOGY</dc:title>
  <dc:creator>ABHISHEK CHAKRABORTY</dc:creator>
  <cp:lastModifiedBy>ABHISHEK CHAKRABORTY</cp:lastModifiedBy>
  <cp:revision>10</cp:revision>
  <dcterms:created xsi:type="dcterms:W3CDTF">2022-06-30T15:13:00Z</dcterms:created>
  <dcterms:modified xsi:type="dcterms:W3CDTF">2022-08-05T03:07:28Z</dcterms:modified>
</cp:coreProperties>
</file>

<file path=docProps/thumbnail.jpeg>
</file>